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308" r:id="rId4"/>
    <p:sldId id="317" r:id="rId5"/>
    <p:sldId id="319" r:id="rId6"/>
    <p:sldId id="310" r:id="rId7"/>
    <p:sldId id="312" r:id="rId8"/>
    <p:sldId id="307" r:id="rId9"/>
    <p:sldId id="313" r:id="rId10"/>
    <p:sldId id="314" r:id="rId11"/>
    <p:sldId id="315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22E-77E4-4079-82E7-A0BDCE32A84F}" type="datetimeFigureOut">
              <a:rPr lang="pt-BR" smtClean="0"/>
              <a:t>27/06/2018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889D-1CAB-439D-AD55-EA4595FC35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941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22E-77E4-4079-82E7-A0BDCE32A84F}" type="datetimeFigureOut">
              <a:rPr lang="pt-BR" smtClean="0"/>
              <a:t>27/06/2018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889D-1CAB-439D-AD55-EA4595FC35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6821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22E-77E4-4079-82E7-A0BDCE32A84F}" type="datetimeFigureOut">
              <a:rPr lang="pt-BR" smtClean="0"/>
              <a:t>27/06/2018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889D-1CAB-439D-AD55-EA4595FC35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8622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22E-77E4-4079-82E7-A0BDCE32A84F}" type="datetimeFigureOut">
              <a:rPr lang="pt-BR" smtClean="0"/>
              <a:t>27/06/2018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889D-1CAB-439D-AD55-EA4595FC35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610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22E-77E4-4079-82E7-A0BDCE32A84F}" type="datetimeFigureOut">
              <a:rPr lang="pt-BR" smtClean="0"/>
              <a:t>27/06/2018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889D-1CAB-439D-AD55-EA4595FC35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23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22E-77E4-4079-82E7-A0BDCE32A84F}" type="datetimeFigureOut">
              <a:rPr lang="pt-BR" smtClean="0"/>
              <a:t>27/06/2018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889D-1CAB-439D-AD55-EA4595FC35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0079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22E-77E4-4079-82E7-A0BDCE32A84F}" type="datetimeFigureOut">
              <a:rPr lang="pt-BR" smtClean="0"/>
              <a:t>27/06/2018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889D-1CAB-439D-AD55-EA4595FC35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4957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22E-77E4-4079-82E7-A0BDCE32A84F}" type="datetimeFigureOut">
              <a:rPr lang="pt-BR" smtClean="0"/>
              <a:t>27/06/2018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889D-1CAB-439D-AD55-EA4595FC35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397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22E-77E4-4079-82E7-A0BDCE32A84F}" type="datetimeFigureOut">
              <a:rPr lang="pt-BR" smtClean="0"/>
              <a:t>27/06/2018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889D-1CAB-439D-AD55-EA4595FC35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7269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22E-77E4-4079-82E7-A0BDCE32A84F}" type="datetimeFigureOut">
              <a:rPr lang="pt-BR" smtClean="0"/>
              <a:t>27/06/2018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889D-1CAB-439D-AD55-EA4595FC35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5632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22E-77E4-4079-82E7-A0BDCE32A84F}" type="datetimeFigureOut">
              <a:rPr lang="pt-BR" smtClean="0"/>
              <a:t>27/06/2018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889D-1CAB-439D-AD55-EA4595FC35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754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0B22E-77E4-4079-82E7-A0BDCE32A84F}" type="datetimeFigureOut">
              <a:rPr lang="pt-BR" smtClean="0"/>
              <a:t>27/06/2018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F889D-1CAB-439D-AD55-EA4595FC35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0473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aqueav@unemat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jusbrasil.com.br/topicos/11686103/artigo-64-da-lei-n-9394-de-20-de-dezembro-de-1996?ref=serp-featured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0"/>
            <a:ext cx="7342583" cy="1556792"/>
          </a:xfrm>
        </p:spPr>
        <p:txBody>
          <a:bodyPr>
            <a:normAutofit/>
          </a:bodyPr>
          <a:lstStyle/>
          <a:p>
            <a:r>
              <a:rPr lang="pt-BR" sz="2000" dirty="0" smtClean="0">
                <a:latin typeface="Algerian" pitchFamily="82" charset="0"/>
                <a:cs typeface="Arial" pitchFamily="34" charset="0"/>
              </a:rPr>
              <a:t>             </a:t>
            </a:r>
            <a:r>
              <a:rPr lang="pt-BR" sz="2000" dirty="0" err="1" smtClean="0">
                <a:latin typeface="Algerian" pitchFamily="82" charset="0"/>
                <a:cs typeface="Arial" pitchFamily="34" charset="0"/>
              </a:rPr>
              <a:t>Pró-reitoria</a:t>
            </a:r>
            <a:r>
              <a:rPr lang="pt-BR" sz="2000" dirty="0" smtClean="0">
                <a:latin typeface="Algerian" pitchFamily="82" charset="0"/>
                <a:cs typeface="Arial" pitchFamily="34" charset="0"/>
              </a:rPr>
              <a:t> </a:t>
            </a:r>
            <a:r>
              <a:rPr lang="pt-BR" sz="2000" dirty="0" smtClean="0">
                <a:latin typeface="Algerian" pitchFamily="82" charset="0"/>
                <a:cs typeface="Arial" pitchFamily="34" charset="0"/>
              </a:rPr>
              <a:t>de ensino de graduação</a:t>
            </a:r>
            <a:endParaRPr lang="pt-BR" sz="2000" dirty="0">
              <a:latin typeface="Algerian" pitchFamily="82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7664" y="1628800"/>
            <a:ext cx="7272808" cy="4752528"/>
          </a:xfrm>
        </p:spPr>
        <p:txBody>
          <a:bodyPr>
            <a:normAutofit/>
          </a:bodyPr>
          <a:lstStyle/>
          <a:p>
            <a:endParaRPr lang="pt-BR" sz="2400" b="1" dirty="0" smtClean="0">
              <a:solidFill>
                <a:schemeClr val="tx1"/>
              </a:solidFill>
              <a:latin typeface="Algerian" pitchFamily="82" charset="0"/>
              <a:cs typeface="Arial" pitchFamily="34" charset="0"/>
            </a:endParaRPr>
          </a:p>
          <a:p>
            <a:endParaRPr lang="pt-BR" sz="2400" b="1" dirty="0">
              <a:solidFill>
                <a:schemeClr val="tx1"/>
              </a:solidFill>
              <a:latin typeface="Algerian" pitchFamily="82" charset="0"/>
              <a:cs typeface="Arial" pitchFamily="34" charset="0"/>
            </a:endParaRPr>
          </a:p>
          <a:p>
            <a:r>
              <a:rPr lang="pt-BR" sz="2400" b="1" dirty="0" smtClean="0">
                <a:solidFill>
                  <a:schemeClr val="tx1"/>
                </a:solidFill>
                <a:latin typeface="Algerian" pitchFamily="82" charset="0"/>
                <a:cs typeface="Arial" pitchFamily="34" charset="0"/>
              </a:rPr>
              <a:t>I </a:t>
            </a:r>
            <a:r>
              <a:rPr lang="pt-BR" sz="2400" b="1" dirty="0">
                <a:solidFill>
                  <a:schemeClr val="tx1"/>
                </a:solidFill>
                <a:latin typeface="Algerian" pitchFamily="82" charset="0"/>
                <a:cs typeface="Arial" pitchFamily="34" charset="0"/>
              </a:rPr>
              <a:t>FÓRUM DAS </a:t>
            </a:r>
            <a:r>
              <a:rPr lang="pt-BR" sz="2400" b="1" dirty="0" smtClean="0">
                <a:solidFill>
                  <a:schemeClr val="tx1"/>
                </a:solidFill>
                <a:latin typeface="Algerian" pitchFamily="82" charset="0"/>
                <a:cs typeface="Arial" pitchFamily="34" charset="0"/>
              </a:rPr>
              <a:t>LICENCIATURAS</a:t>
            </a:r>
          </a:p>
          <a:p>
            <a:endParaRPr lang="pt-BR" sz="2400" dirty="0">
              <a:solidFill>
                <a:schemeClr val="tx1"/>
              </a:solidFill>
              <a:latin typeface="Algerian" pitchFamily="82" charset="0"/>
              <a:ea typeface="DejaVu Sans Light" pitchFamily="34" charset="0"/>
              <a:cs typeface="Arial" pitchFamily="34" charset="0"/>
            </a:endParaRPr>
          </a:p>
          <a:p>
            <a:endParaRPr lang="pt-BR" sz="2400" dirty="0" smtClean="0">
              <a:solidFill>
                <a:schemeClr val="tx1"/>
              </a:solidFill>
              <a:latin typeface="Algerian" pitchFamily="82" charset="0"/>
              <a:ea typeface="DejaVu Sans Light" pitchFamily="34" charset="0"/>
              <a:cs typeface="Arial" pitchFamily="34" charset="0"/>
            </a:endParaRPr>
          </a:p>
          <a:p>
            <a:endParaRPr lang="pt-BR" sz="2400" dirty="0" smtClean="0">
              <a:solidFill>
                <a:schemeClr val="tx1"/>
              </a:solidFill>
              <a:latin typeface="Algerian" pitchFamily="82" charset="0"/>
              <a:ea typeface="DejaVu Sans Light" pitchFamily="34" charset="0"/>
              <a:cs typeface="Arial" pitchFamily="34" charset="0"/>
            </a:endParaRPr>
          </a:p>
          <a:p>
            <a:r>
              <a:rPr lang="pt-BR" sz="2800" dirty="0" smtClean="0">
                <a:solidFill>
                  <a:schemeClr val="tx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26 e 27 de julho de 2018</a:t>
            </a:r>
            <a:r>
              <a:rPr lang="pt-BR" sz="2800" dirty="0" smtClean="0">
                <a:solidFill>
                  <a:schemeClr val="bg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N</a:t>
            </a:r>
          </a:p>
          <a:p>
            <a:r>
              <a:rPr lang="pt-BR" sz="2800" dirty="0" smtClean="0">
                <a:solidFill>
                  <a:schemeClr val="tx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                            Barra do Bugres - MT</a:t>
            </a:r>
            <a:r>
              <a:rPr lang="pt-BR" dirty="0" smtClean="0">
                <a:solidFill>
                  <a:schemeClr val="bg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 HISTÓRIA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89959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8" name="Picture 4" descr="C:\Users\UNEMAT UAB - VERA\AppData\Local\Microsoft\Windows\Temporary Internet Files\Content.IE5\MEBJQJYM\logo[2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477"/>
          <a:stretch/>
        </p:blipFill>
        <p:spPr bwMode="auto">
          <a:xfrm rot="5400000">
            <a:off x="-2681142" y="2681142"/>
            <a:ext cx="6837940" cy="1475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36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0"/>
            <a:ext cx="7342583" cy="1556792"/>
          </a:xfrm>
        </p:spPr>
        <p:txBody>
          <a:bodyPr>
            <a:normAutofit/>
          </a:bodyPr>
          <a:lstStyle/>
          <a:p>
            <a:r>
              <a:rPr lang="pt-BR" sz="2000" dirty="0" smtClean="0">
                <a:latin typeface="Algerian" pitchFamily="82" charset="0"/>
                <a:cs typeface="Arial" pitchFamily="34" charset="0"/>
              </a:rPr>
              <a:t>ELABORAR E ATUALIZAR CURRÍCULO</a:t>
            </a:r>
            <a:endParaRPr lang="pt-BR" sz="2000" dirty="0">
              <a:latin typeface="Algerian" pitchFamily="82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19672" y="404664"/>
            <a:ext cx="7200800" cy="6336704"/>
          </a:xfrm>
        </p:spPr>
        <p:txBody>
          <a:bodyPr>
            <a:normAutofit/>
          </a:bodyPr>
          <a:lstStyle/>
          <a:p>
            <a:pPr algn="l"/>
            <a:endParaRPr lang="pt-BR" b="1" dirty="0" smtClean="0">
              <a:solidFill>
                <a:schemeClr val="tx1"/>
              </a:solidFill>
              <a:latin typeface="Harrington" pitchFamily="82" charset="0"/>
              <a:ea typeface="DejaVu Sans Light" pitchFamily="34" charset="0"/>
              <a:cs typeface="DejaVu Sans Light" pitchFamily="34" charset="0"/>
            </a:endParaRPr>
          </a:p>
          <a:p>
            <a:pPr algn="l"/>
            <a:endParaRPr lang="pt-BR" b="1" dirty="0">
              <a:solidFill>
                <a:schemeClr val="tx1"/>
              </a:solidFill>
              <a:latin typeface="Harrington" pitchFamily="82" charset="0"/>
              <a:ea typeface="DejaVu Sans Light" pitchFamily="34" charset="0"/>
              <a:cs typeface="DejaVu Sans Light" pitchFamily="34" charset="0"/>
            </a:endParaRPr>
          </a:p>
          <a:p>
            <a:pPr algn="l"/>
            <a:endParaRPr lang="pt-BR" b="1" dirty="0" smtClean="0">
              <a:solidFill>
                <a:schemeClr val="tx1"/>
              </a:solidFill>
              <a:latin typeface="Harrington" pitchFamily="82" charset="0"/>
              <a:ea typeface="DejaVu Sans Light" pitchFamily="34" charset="0"/>
              <a:cs typeface="DejaVu Sans Light" pitchFamily="34" charset="0"/>
            </a:endParaRPr>
          </a:p>
          <a:p>
            <a:pPr algn="l"/>
            <a:endParaRPr lang="pt-BR" b="1" dirty="0">
              <a:solidFill>
                <a:schemeClr val="tx1"/>
              </a:solidFill>
              <a:latin typeface="Harrington" pitchFamily="82" charset="0"/>
              <a:ea typeface="DejaVu Sans Light" pitchFamily="34" charset="0"/>
              <a:cs typeface="DejaVu Sans Light" pitchFamily="34" charset="0"/>
            </a:endParaRPr>
          </a:p>
          <a:p>
            <a:pPr algn="l"/>
            <a:r>
              <a:rPr lang="pt-BR" b="1" dirty="0" smtClean="0">
                <a:solidFill>
                  <a:schemeClr val="tx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A DIMENSÃO  UTÓPICA  DA  EDUCAÇÃO</a:t>
            </a:r>
            <a:r>
              <a:rPr lang="pt-BR" dirty="0" smtClean="0">
                <a:solidFill>
                  <a:schemeClr val="bg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 EM</a:t>
            </a:r>
          </a:p>
          <a:p>
            <a:pPr algn="l"/>
            <a:r>
              <a:rPr lang="pt-BR" dirty="0" smtClean="0">
                <a:solidFill>
                  <a:schemeClr val="bg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SINO </a:t>
            </a:r>
            <a:r>
              <a:rPr lang="pt-BR" dirty="0" smtClean="0">
                <a:solidFill>
                  <a:schemeClr val="bg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DE </a:t>
            </a:r>
          </a:p>
          <a:p>
            <a:endParaRPr lang="pt-BR" dirty="0">
              <a:solidFill>
                <a:schemeClr val="bg1"/>
              </a:solidFill>
              <a:latin typeface="Harrington" pitchFamily="82" charset="0"/>
              <a:ea typeface="DejaVu Sans Light" pitchFamily="34" charset="0"/>
              <a:cs typeface="DejaVu Sans Light" pitchFamily="34" charset="0"/>
            </a:endParaRPr>
          </a:p>
          <a:p>
            <a:r>
              <a:rPr lang="pt-BR" dirty="0" smtClean="0">
                <a:solidFill>
                  <a:schemeClr val="bg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RMAR</a:t>
            </a:r>
            <a:r>
              <a:rPr lang="pt-BR" b="1" dirty="0" smtClean="0">
                <a:solidFill>
                  <a:schemeClr val="tx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FORMAR  PARA  QUE?</a:t>
            </a:r>
          </a:p>
          <a:p>
            <a:r>
              <a:rPr lang="pt-BR" dirty="0" smtClean="0">
                <a:solidFill>
                  <a:schemeClr val="bg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IX </a:t>
            </a:r>
            <a:r>
              <a:rPr lang="pt-BR" dirty="0" smtClean="0">
                <a:solidFill>
                  <a:schemeClr val="bg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SEMINÁRIO DE ENSINO DE HISTÓRIA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89959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8" name="Picture 4" descr="C:\Users\UNEMAT UAB - VERA\AppData\Local\Microsoft\Windows\Temporary Internet Files\Content.IE5\MEBJQJYM\logo[2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477"/>
          <a:stretch/>
        </p:blipFill>
        <p:spPr bwMode="auto">
          <a:xfrm rot="5400000">
            <a:off x="-2681142" y="2681142"/>
            <a:ext cx="6837940" cy="1475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46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0"/>
            <a:ext cx="7342583" cy="1556792"/>
          </a:xfrm>
        </p:spPr>
        <p:txBody>
          <a:bodyPr>
            <a:normAutofit/>
          </a:bodyPr>
          <a:lstStyle/>
          <a:p>
            <a:endParaRPr lang="pt-BR" sz="2000" dirty="0">
              <a:latin typeface="Algerian" pitchFamily="82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1124744"/>
            <a:ext cx="7488832" cy="5616624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TÓRIA</a:t>
            </a:r>
          </a:p>
          <a:p>
            <a:r>
              <a:rPr lang="pt-BR" dirty="0" smtClean="0">
                <a:solidFill>
                  <a:schemeClr val="bg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IX SEMINÁRIO DE ENSINO DE </a:t>
            </a:r>
          </a:p>
          <a:p>
            <a:r>
              <a:rPr lang="pt-BR" dirty="0" smtClean="0">
                <a:solidFill>
                  <a:schemeClr val="tx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OBRIGADA!!!</a:t>
            </a:r>
          </a:p>
          <a:p>
            <a:endParaRPr lang="pt-BR" dirty="0">
              <a:solidFill>
                <a:schemeClr val="tx1"/>
              </a:solidFill>
              <a:latin typeface="Harrington" pitchFamily="82" charset="0"/>
              <a:ea typeface="DejaVu Sans Light" pitchFamily="34" charset="0"/>
              <a:cs typeface="DejaVu Sans Light" pitchFamily="34" charset="0"/>
            </a:endParaRPr>
          </a:p>
          <a:p>
            <a:r>
              <a:rPr lang="pt-BR" dirty="0" smtClean="0">
                <a:solidFill>
                  <a:schemeClr val="tx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Vera </a:t>
            </a:r>
            <a:r>
              <a:rPr lang="pt-BR" dirty="0" err="1" smtClean="0">
                <a:solidFill>
                  <a:schemeClr val="tx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Maquêa</a:t>
            </a:r>
            <a:endParaRPr lang="pt-BR" dirty="0" smtClean="0">
              <a:solidFill>
                <a:schemeClr val="tx1"/>
              </a:solidFill>
              <a:latin typeface="Harrington" pitchFamily="82" charset="0"/>
              <a:ea typeface="DejaVu Sans Light" pitchFamily="34" charset="0"/>
              <a:cs typeface="DejaVu Sans Light" pitchFamily="34" charset="0"/>
            </a:endParaRPr>
          </a:p>
          <a:p>
            <a:r>
              <a:rPr lang="pt-BR" dirty="0" smtClean="0">
                <a:solidFill>
                  <a:schemeClr val="tx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  <a:hlinkClick r:id="rId2"/>
              </a:rPr>
              <a:t>maqueav@unemat.br</a:t>
            </a:r>
            <a:endParaRPr lang="pt-BR" dirty="0" smtClean="0">
              <a:solidFill>
                <a:schemeClr val="tx1"/>
              </a:solidFill>
              <a:latin typeface="Harrington" pitchFamily="82" charset="0"/>
              <a:ea typeface="DejaVu Sans Light" pitchFamily="34" charset="0"/>
              <a:cs typeface="DejaVu Sans Light" pitchFamily="34" charset="0"/>
            </a:endParaRPr>
          </a:p>
          <a:p>
            <a:endParaRPr lang="pt-BR" dirty="0" smtClean="0">
              <a:solidFill>
                <a:schemeClr val="bg1"/>
              </a:solidFill>
              <a:latin typeface="Harrington" pitchFamily="82" charset="0"/>
              <a:ea typeface="DejaVu Sans Light" pitchFamily="34" charset="0"/>
              <a:cs typeface="DejaVu Sans Light" pitchFamily="34" charset="0"/>
            </a:endParaRPr>
          </a:p>
          <a:p>
            <a:r>
              <a:rPr lang="pt-BR" dirty="0" smtClean="0">
                <a:solidFill>
                  <a:schemeClr val="bg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IX SEMINÁRIO DE ENSINO DE HISTÓRIA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89959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8" name="Picture 4" descr="C:\Users\UNEMAT UAB - VERA\AppData\Local\Microsoft\Windows\Temporary Internet Files\Content.IE5\MEBJQJYM\logo[2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477"/>
          <a:stretch/>
        </p:blipFill>
        <p:spPr bwMode="auto">
          <a:xfrm rot="5400000">
            <a:off x="-2681142" y="2681142"/>
            <a:ext cx="6837940" cy="1475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46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0"/>
            <a:ext cx="7342583" cy="404664"/>
          </a:xfrm>
        </p:spPr>
        <p:txBody>
          <a:bodyPr>
            <a:normAutofit/>
          </a:bodyPr>
          <a:lstStyle/>
          <a:p>
            <a:endParaRPr lang="pt-BR" sz="2000" dirty="0">
              <a:latin typeface="Algerian" pitchFamily="82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7520880" cy="5090120"/>
          </a:xfrm>
        </p:spPr>
        <p:txBody>
          <a:bodyPr>
            <a:normAutofit/>
          </a:bodyPr>
          <a:lstStyle/>
          <a:p>
            <a:r>
              <a:rPr lang="pt-BR" sz="5800" dirty="0" smtClean="0">
                <a:solidFill>
                  <a:schemeClr val="tx1"/>
                </a:solidFill>
                <a:latin typeface="French Script MT" pitchFamily="66" charset="0"/>
              </a:rPr>
              <a:t>Diretrizes para formação docente no âmbito da </a:t>
            </a:r>
            <a:r>
              <a:rPr lang="pt-BR" sz="5800" dirty="0" err="1" smtClean="0">
                <a:solidFill>
                  <a:schemeClr val="tx1"/>
                </a:solidFill>
                <a:latin typeface="French Script MT" pitchFamily="66" charset="0"/>
              </a:rPr>
              <a:t>Unemat</a:t>
            </a:r>
            <a:endParaRPr lang="pt-BR" sz="5800" dirty="0" smtClean="0">
              <a:solidFill>
                <a:schemeClr val="tx1"/>
              </a:solidFill>
              <a:latin typeface="French Script MT" pitchFamily="66" charset="0"/>
            </a:endParaRPr>
          </a:p>
          <a:p>
            <a:r>
              <a:rPr lang="pt-BR" dirty="0" smtClean="0">
                <a:solidFill>
                  <a:schemeClr val="bg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HISTÓRIA</a:t>
            </a:r>
          </a:p>
          <a:p>
            <a:pPr algn="l"/>
            <a:r>
              <a:rPr lang="pt-BR" sz="2200" dirty="0" err="1" smtClean="0">
                <a:solidFill>
                  <a:schemeClr val="tx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Profª</a:t>
            </a:r>
            <a:r>
              <a:rPr lang="pt-BR" sz="2200" dirty="0" smtClean="0">
                <a:solidFill>
                  <a:schemeClr val="tx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. Vera </a:t>
            </a:r>
            <a:r>
              <a:rPr lang="pt-BR" sz="2200" dirty="0" err="1" smtClean="0">
                <a:solidFill>
                  <a:schemeClr val="tx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Maquêa</a:t>
            </a:r>
            <a:r>
              <a:rPr lang="pt-BR" sz="2200" dirty="0" smtClean="0">
                <a:solidFill>
                  <a:schemeClr val="tx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 - Pró-Reitora de Ensino de Graduação</a:t>
            </a:r>
          </a:p>
          <a:p>
            <a:pPr algn="l"/>
            <a:endParaRPr lang="pt-BR" sz="2200" dirty="0" smtClean="0">
              <a:solidFill>
                <a:schemeClr val="tx1"/>
              </a:solidFill>
              <a:latin typeface="Harrington" pitchFamily="82" charset="0"/>
              <a:ea typeface="DejaVu Sans Light" pitchFamily="34" charset="0"/>
              <a:cs typeface="DejaVu Sans Light" pitchFamily="34" charset="0"/>
            </a:endParaRPr>
          </a:p>
          <a:p>
            <a:pPr algn="l"/>
            <a:r>
              <a:rPr lang="pt-BR" sz="2200" dirty="0" err="1" smtClean="0">
                <a:solidFill>
                  <a:schemeClr val="tx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Profª</a:t>
            </a:r>
            <a:r>
              <a:rPr lang="pt-BR" sz="2200" dirty="0" smtClean="0">
                <a:solidFill>
                  <a:schemeClr val="tx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 </a:t>
            </a:r>
            <a:r>
              <a:rPr lang="pt-BR" sz="2200" dirty="0" err="1" smtClean="0">
                <a:solidFill>
                  <a:schemeClr val="tx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Rinalda</a:t>
            </a:r>
            <a:r>
              <a:rPr lang="pt-BR" sz="2200" dirty="0" smtClean="0">
                <a:solidFill>
                  <a:schemeClr val="tx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 Bezerra Carlos – Assessora de Ensino </a:t>
            </a:r>
          </a:p>
          <a:p>
            <a:pPr algn="l"/>
            <a:endParaRPr lang="pt-BR" sz="2200" dirty="0" smtClean="0">
              <a:solidFill>
                <a:schemeClr val="tx1"/>
              </a:solidFill>
              <a:latin typeface="Harrington" pitchFamily="82" charset="0"/>
              <a:ea typeface="DejaVu Sans Light" pitchFamily="34" charset="0"/>
              <a:cs typeface="DejaVu Sans Light" pitchFamily="34" charset="0"/>
            </a:endParaRPr>
          </a:p>
          <a:p>
            <a:pPr algn="l"/>
            <a:r>
              <a:rPr lang="pt-BR" sz="2200" dirty="0" err="1" smtClean="0">
                <a:solidFill>
                  <a:schemeClr val="tx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Profª</a:t>
            </a:r>
            <a:r>
              <a:rPr lang="pt-BR" sz="2200" dirty="0" smtClean="0">
                <a:solidFill>
                  <a:schemeClr val="tx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. Maria Cristina </a:t>
            </a:r>
            <a:r>
              <a:rPr lang="pt-BR" sz="2200" dirty="0" err="1" smtClean="0">
                <a:solidFill>
                  <a:schemeClr val="tx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Bacovis</a:t>
            </a:r>
            <a:r>
              <a:rPr lang="pt-BR" sz="2200" dirty="0" smtClean="0">
                <a:solidFill>
                  <a:schemeClr val="tx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 – Diretora de Estágio e Ações Afirmativas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89959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8" name="Picture 4" descr="C:\Users\UNEMAT UAB - VERA\AppData\Local\Microsoft\Windows\Temporary Internet Files\Content.IE5\MEBJQJYM\logo[2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477"/>
          <a:stretch/>
        </p:blipFill>
        <p:spPr bwMode="auto">
          <a:xfrm rot="5400000">
            <a:off x="-2861670" y="2651149"/>
            <a:ext cx="6837940" cy="1475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725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0"/>
            <a:ext cx="8028384" cy="620688"/>
          </a:xfrm>
        </p:spPr>
        <p:txBody>
          <a:bodyPr>
            <a:normAutofit/>
          </a:bodyPr>
          <a:lstStyle/>
          <a:p>
            <a:endParaRPr lang="pt-BR" sz="2000" dirty="0">
              <a:latin typeface="Algerian" pitchFamily="82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7664" y="260648"/>
            <a:ext cx="7272808" cy="6120680"/>
          </a:xfrm>
        </p:spPr>
        <p:txBody>
          <a:bodyPr>
            <a:normAutofit/>
          </a:bodyPr>
          <a:lstStyle/>
          <a:p>
            <a:pPr algn="just"/>
            <a:endParaRPr lang="pt-BR" dirty="0" smtClean="0"/>
          </a:p>
          <a:p>
            <a:r>
              <a:rPr lang="pt-BR" b="1" dirty="0" smtClean="0">
                <a:solidFill>
                  <a:schemeClr val="tx1"/>
                </a:solidFill>
              </a:rPr>
              <a:t>Marco Legal</a:t>
            </a:r>
            <a:r>
              <a:rPr lang="pt-BR" b="1" dirty="0" smtClean="0">
                <a:solidFill>
                  <a:schemeClr val="tx1"/>
                </a:solidFill>
              </a:rPr>
              <a:t>: principais documentos</a:t>
            </a:r>
          </a:p>
          <a:p>
            <a:endParaRPr lang="pt-BR" b="1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 LDBN 9394/1996</a:t>
            </a:r>
            <a:endParaRPr lang="pt-BR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 </a:t>
            </a:r>
            <a:r>
              <a:rPr lang="pt-BR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PNE </a:t>
            </a:r>
            <a:r>
              <a:rPr lang="pt-BR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LC 13005 </a:t>
            </a:r>
            <a:r>
              <a:rPr lang="pt-BR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(2014-2024)</a:t>
            </a:r>
            <a:endParaRPr lang="pt-BR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buFontTx/>
              <a:buChar char="-"/>
            </a:pPr>
            <a:r>
              <a:rPr lang="pt-BR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Resolução </a:t>
            </a:r>
            <a:r>
              <a:rPr lang="pt-BR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002/2015 </a:t>
            </a:r>
            <a:endParaRPr lang="pt-BR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buFontTx/>
              <a:buChar char="-"/>
            </a:pPr>
            <a:r>
              <a:rPr lang="pt-BR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Resolução 001/2016</a:t>
            </a:r>
          </a:p>
          <a:p>
            <a:pPr marL="457200" indent="-457200" algn="just">
              <a:buFontTx/>
              <a:buChar char="-"/>
            </a:pPr>
            <a:r>
              <a:rPr lang="pt-BR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Portaria 1383/2017 – INEP/CEE-MT</a:t>
            </a:r>
            <a:endParaRPr lang="pt-BR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buFontTx/>
              <a:buChar char="-"/>
            </a:pPr>
            <a:r>
              <a:rPr lang="pt-BR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BNCC 02/2017 (Parecer 15/2017)</a:t>
            </a:r>
          </a:p>
          <a:p>
            <a:pPr algn="just"/>
            <a:endParaRPr lang="pt-BR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89959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8" name="Picture 4" descr="C:\Users\UNEMAT UAB - VERA\AppData\Local\Microsoft\Windows\Temporary Internet Files\Content.IE5\MEBJQJYM\logo[2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477"/>
          <a:stretch/>
        </p:blipFill>
        <p:spPr bwMode="auto">
          <a:xfrm rot="5400000">
            <a:off x="-2681142" y="2681142"/>
            <a:ext cx="6837940" cy="1475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682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0"/>
            <a:ext cx="7342583" cy="1556792"/>
          </a:xfrm>
        </p:spPr>
        <p:txBody>
          <a:bodyPr>
            <a:normAutofit/>
          </a:bodyPr>
          <a:lstStyle/>
          <a:p>
            <a:endParaRPr lang="pt-BR" sz="2000" dirty="0">
              <a:latin typeface="Algerian" pitchFamily="82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19672" y="260648"/>
            <a:ext cx="7200800" cy="6480720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tx1"/>
                </a:solidFill>
                <a:hlinkClick r:id="rId2"/>
              </a:rPr>
              <a:t>Artigo 64 da Lei nº 9.394 de 20 de Dezembro de 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1996</a:t>
            </a:r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b="1" dirty="0" smtClean="0">
                <a:solidFill>
                  <a:schemeClr val="tx1"/>
                </a:solidFill>
              </a:rPr>
              <a:t>Art</a:t>
            </a:r>
            <a:r>
              <a:rPr lang="pt-BR" b="1" dirty="0">
                <a:solidFill>
                  <a:schemeClr val="tx1"/>
                </a:solidFill>
              </a:rPr>
              <a:t>. 64. A formação de profissionais de educação para administração, planejamento, inspeção, supervisão e orientação educacional para a educação básica, será feita em cursos de graduação em pedagogia ou em nível de pós-graduação, a critério da instituição de ensino, garantida, nesta formação, a base comum nacional.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89959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8" name="Picture 4" descr="C:\Users\UNEMAT UAB - VERA\AppData\Local\Microsoft\Windows\Temporary Internet Files\Content.IE5\MEBJQJYM\logo[2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477"/>
          <a:stretch/>
        </p:blipFill>
        <p:spPr bwMode="auto">
          <a:xfrm rot="5400000">
            <a:off x="-2681142" y="2681142"/>
            <a:ext cx="6837940" cy="1475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36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75657" y="0"/>
            <a:ext cx="6982542" cy="1556792"/>
          </a:xfrm>
        </p:spPr>
        <p:txBody>
          <a:bodyPr>
            <a:normAutofit/>
          </a:bodyPr>
          <a:lstStyle/>
          <a:p>
            <a:r>
              <a:rPr lang="pt-BR" sz="2000" dirty="0" smtClean="0">
                <a:latin typeface="Algerian" pitchFamily="82" charset="0"/>
                <a:cs typeface="Arial" pitchFamily="34" charset="0"/>
              </a:rPr>
              <a:t>PLANO NACIONAL DE EDUCAÇÃO – </a:t>
            </a:r>
            <a:r>
              <a:rPr lang="pt-BR" sz="2000" dirty="0" err="1" smtClean="0">
                <a:latin typeface="Algerian" pitchFamily="82" charset="0"/>
                <a:cs typeface="Arial" pitchFamily="34" charset="0"/>
              </a:rPr>
              <a:t>pne</a:t>
            </a:r>
            <a:r>
              <a:rPr lang="pt-BR" sz="2000" dirty="0" smtClean="0">
                <a:latin typeface="Algerian" pitchFamily="82" charset="0"/>
                <a:cs typeface="Arial" pitchFamily="34" charset="0"/>
              </a:rPr>
              <a:t> -13005 (2014-2024)</a:t>
            </a:r>
            <a:endParaRPr lang="pt-BR" sz="2000" dirty="0">
              <a:latin typeface="Algerian" pitchFamily="82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19672" y="1124744"/>
            <a:ext cx="7200800" cy="5616624"/>
          </a:xfrm>
        </p:spPr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pPr algn="just"/>
            <a:r>
              <a:rPr lang="pt-BR" sz="2800" b="1" dirty="0" smtClean="0">
                <a:solidFill>
                  <a:schemeClr val="tx1"/>
                </a:solidFill>
              </a:rPr>
              <a:t>Temas </a:t>
            </a:r>
            <a:r>
              <a:rPr lang="pt-BR" sz="2800" b="1" dirty="0">
                <a:solidFill>
                  <a:schemeClr val="tx1"/>
                </a:solidFill>
              </a:rPr>
              <a:t>formação e carreira de </a:t>
            </a:r>
            <a:r>
              <a:rPr lang="pt-BR" sz="2800" b="1" dirty="0" smtClean="0">
                <a:solidFill>
                  <a:schemeClr val="tx1"/>
                </a:solidFill>
              </a:rPr>
              <a:t>professores:  </a:t>
            </a:r>
            <a:r>
              <a:rPr lang="pt-BR" sz="2800" b="1" dirty="0">
                <a:solidFill>
                  <a:schemeClr val="tx1"/>
                </a:solidFill>
              </a:rPr>
              <a:t>metas 13, 15, 16, 17 e </a:t>
            </a:r>
            <a:r>
              <a:rPr lang="pt-BR" sz="2800" b="1" dirty="0" smtClean="0">
                <a:solidFill>
                  <a:schemeClr val="tx1"/>
                </a:solidFill>
              </a:rPr>
              <a:t>18.</a:t>
            </a:r>
          </a:p>
          <a:p>
            <a:pPr algn="l"/>
            <a:endParaRPr lang="pt-BR" dirty="0"/>
          </a:p>
          <a:p>
            <a:pPr algn="l"/>
            <a:r>
              <a:rPr lang="pt-BR" b="1" i="1" dirty="0" smtClean="0">
                <a:solidFill>
                  <a:schemeClr val="tx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I</a:t>
            </a:r>
            <a:r>
              <a:rPr lang="pt-BR" b="1" i="1" dirty="0" smtClean="0">
                <a:solidFill>
                  <a:schemeClr val="tx1"/>
                </a:solidFill>
              </a:rPr>
              <a:t>“12.7</a:t>
            </a:r>
            <a:r>
              <a:rPr lang="pt-BR" b="1" i="1" dirty="0">
                <a:solidFill>
                  <a:schemeClr val="tx1"/>
                </a:solidFill>
              </a:rPr>
              <a:t>) assegurar, no mínimo, 10% (dez por cento) do total de créditos curriculares exigidos para a graduação em programas e projetos de extensão universitária, orientando sua ação, prioritariamente, para áreas de grande pertinência </a:t>
            </a:r>
            <a:r>
              <a:rPr lang="pt-BR" b="1" i="1" dirty="0" err="1">
                <a:solidFill>
                  <a:schemeClr val="tx1"/>
                </a:solidFill>
              </a:rPr>
              <a:t>social;”.</a:t>
            </a:r>
            <a:r>
              <a:rPr lang="pt-BR" b="1" i="1" dirty="0" err="1" smtClean="0">
                <a:solidFill>
                  <a:schemeClr val="tx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NO</a:t>
            </a:r>
            <a:r>
              <a:rPr lang="pt-BR" b="1" i="1" dirty="0" smtClean="0">
                <a:solidFill>
                  <a:schemeClr val="tx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 </a:t>
            </a:r>
            <a:r>
              <a:rPr lang="pt-BR" dirty="0" smtClean="0">
                <a:solidFill>
                  <a:schemeClr val="bg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DE </a:t>
            </a:r>
          </a:p>
          <a:p>
            <a:r>
              <a:rPr lang="pt-BR" dirty="0" smtClean="0">
                <a:solidFill>
                  <a:schemeClr val="bg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P</a:t>
            </a:r>
          </a:p>
          <a:p>
            <a:r>
              <a:rPr lang="pt-BR" dirty="0" smtClean="0">
                <a:solidFill>
                  <a:schemeClr val="bg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IX SEMINÁRIO DE ENSINO DE HISTÓRIA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89959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8" name="Picture 4" descr="C:\Users\UNEMAT UAB - VERA\AppData\Local\Microsoft\Windows\Temporary Internet Files\Content.IE5\MEBJQJYM\logo[2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477"/>
          <a:stretch/>
        </p:blipFill>
        <p:spPr bwMode="auto">
          <a:xfrm rot="5400000">
            <a:off x="-2681142" y="2681142"/>
            <a:ext cx="6837940" cy="1475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4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0"/>
            <a:ext cx="8028384" cy="620688"/>
          </a:xfrm>
        </p:spPr>
        <p:txBody>
          <a:bodyPr>
            <a:normAutofit/>
          </a:bodyPr>
          <a:lstStyle/>
          <a:p>
            <a:endParaRPr lang="pt-BR" sz="2000" dirty="0">
              <a:latin typeface="Algerian" pitchFamily="82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7664" y="692696"/>
            <a:ext cx="7272808" cy="5688632"/>
          </a:xfrm>
        </p:spPr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b="1" dirty="0" smtClean="0">
                <a:solidFill>
                  <a:schemeClr val="tx1"/>
                </a:solidFill>
              </a:rPr>
              <a:t>RESOLUÇÃO </a:t>
            </a:r>
            <a:r>
              <a:rPr lang="pt-BR" b="1" dirty="0">
                <a:solidFill>
                  <a:schemeClr val="tx1"/>
                </a:solidFill>
              </a:rPr>
              <a:t>Nº 2, de 1 de julho de </a:t>
            </a:r>
            <a:r>
              <a:rPr lang="pt-BR" b="1" dirty="0" smtClean="0">
                <a:solidFill>
                  <a:schemeClr val="tx1"/>
                </a:solidFill>
              </a:rPr>
              <a:t>2015:</a:t>
            </a:r>
          </a:p>
          <a:p>
            <a:pPr algn="just"/>
            <a:endParaRPr lang="pt-BR" b="1" dirty="0" smtClean="0">
              <a:solidFill>
                <a:schemeClr val="tx1"/>
              </a:solidFill>
            </a:endParaRPr>
          </a:p>
          <a:p>
            <a:pPr algn="just"/>
            <a:r>
              <a:rPr lang="pt-BR" b="1" dirty="0" smtClean="0">
                <a:solidFill>
                  <a:schemeClr val="tx1"/>
                </a:solidFill>
              </a:rPr>
              <a:t>define </a:t>
            </a:r>
            <a:r>
              <a:rPr lang="pt-BR" b="1" dirty="0">
                <a:solidFill>
                  <a:schemeClr val="tx1"/>
                </a:solidFill>
              </a:rPr>
              <a:t>as Diretrizes Curriculares Nacionais para a Formação inicial </a:t>
            </a:r>
            <a:r>
              <a:rPr lang="pt-BR" b="1" dirty="0" smtClean="0">
                <a:solidFill>
                  <a:schemeClr val="tx1"/>
                </a:solidFill>
              </a:rPr>
              <a:t>de formação de professores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89959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8" name="Picture 4" descr="C:\Users\UNEMAT UAB - VERA\AppData\Local\Microsoft\Windows\Temporary Internet Files\Content.IE5\MEBJQJYM\logo[2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477"/>
          <a:stretch/>
        </p:blipFill>
        <p:spPr bwMode="auto">
          <a:xfrm rot="5400000">
            <a:off x="-2681142" y="2681142"/>
            <a:ext cx="6837940" cy="1475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99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0"/>
            <a:ext cx="7342583" cy="1556792"/>
          </a:xfrm>
        </p:spPr>
        <p:txBody>
          <a:bodyPr>
            <a:normAutofit/>
          </a:bodyPr>
          <a:lstStyle/>
          <a:p>
            <a:endParaRPr lang="pt-BR" sz="2000" dirty="0">
              <a:latin typeface="Algerian" pitchFamily="82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1124744"/>
            <a:ext cx="7488832" cy="5616624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TÓRIA</a:t>
            </a:r>
          </a:p>
          <a:p>
            <a:r>
              <a:rPr lang="pt-BR" dirty="0" smtClean="0">
                <a:solidFill>
                  <a:schemeClr val="bg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IX </a:t>
            </a:r>
            <a:r>
              <a:rPr lang="pt-BR" dirty="0" smtClean="0">
                <a:solidFill>
                  <a:schemeClr val="bg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MINÁRIO </a:t>
            </a:r>
            <a:r>
              <a:rPr lang="pt-BR" dirty="0" smtClean="0">
                <a:solidFill>
                  <a:schemeClr val="bg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DE ENSINO DE </a:t>
            </a:r>
          </a:p>
          <a:p>
            <a:r>
              <a:rPr lang="pt-BR" b="1" dirty="0">
                <a:solidFill>
                  <a:schemeClr val="tx1"/>
                </a:solidFill>
              </a:rPr>
              <a:t>RESOLUÇÃO Nº 1, de 11 de março de </a:t>
            </a:r>
            <a:r>
              <a:rPr lang="pt-BR" b="1" dirty="0" smtClean="0">
                <a:solidFill>
                  <a:schemeClr val="tx1"/>
                </a:solidFill>
              </a:rPr>
              <a:t>2016:</a:t>
            </a:r>
          </a:p>
          <a:p>
            <a:r>
              <a:rPr lang="pt-BR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>
                <a:solidFill>
                  <a:schemeClr val="tx1"/>
                </a:solidFill>
              </a:rPr>
              <a:t>estabelece Diretrizes e Normas Nacionais para a Oferta de Programas e Cursos de Educação Superior na Modalidade a Distância</a:t>
            </a:r>
            <a:endParaRPr lang="pt-BR" b="1" dirty="0" smtClean="0">
              <a:solidFill>
                <a:schemeClr val="tx1"/>
              </a:solidFill>
              <a:latin typeface="Harrington" pitchFamily="82" charset="0"/>
              <a:ea typeface="DejaVu Sans Light" pitchFamily="34" charset="0"/>
              <a:cs typeface="DejaVu Sans Light" pitchFamily="34" charset="0"/>
            </a:endParaRPr>
          </a:p>
          <a:p>
            <a:r>
              <a:rPr lang="pt-BR" dirty="0" smtClean="0">
                <a:solidFill>
                  <a:schemeClr val="bg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 </a:t>
            </a:r>
            <a:r>
              <a:rPr lang="pt-BR" dirty="0" smtClean="0">
                <a:solidFill>
                  <a:schemeClr val="bg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DE HISTÓRIA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89959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8" name="Picture 4" descr="C:\Users\UNEMAT UAB - VERA\AppData\Local\Microsoft\Windows\Temporary Internet Files\Content.IE5\MEBJQJYM\logo[2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477"/>
          <a:stretch/>
        </p:blipFill>
        <p:spPr bwMode="auto">
          <a:xfrm rot="5400000">
            <a:off x="-2681142" y="2681142"/>
            <a:ext cx="6837940" cy="1475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46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0"/>
            <a:ext cx="7342583" cy="1556792"/>
          </a:xfrm>
        </p:spPr>
        <p:txBody>
          <a:bodyPr>
            <a:normAutofit/>
          </a:bodyPr>
          <a:lstStyle/>
          <a:p>
            <a:endParaRPr lang="pt-BR" sz="2000" dirty="0">
              <a:latin typeface="Algerian" pitchFamily="82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19672" y="404664"/>
            <a:ext cx="7200800" cy="6336704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tx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PORTARIA 1383/2017</a:t>
            </a:r>
            <a:endParaRPr lang="pt-BR" b="1" dirty="0" smtClean="0">
              <a:solidFill>
                <a:schemeClr val="tx1"/>
              </a:solidFill>
              <a:latin typeface="Harrington" pitchFamily="82" charset="0"/>
              <a:ea typeface="DejaVu Sans Light" pitchFamily="34" charset="0"/>
              <a:cs typeface="DejaVu Sans Light" pitchFamily="34" charset="0"/>
            </a:endParaRPr>
          </a:p>
          <a:p>
            <a:r>
              <a:rPr lang="pt-BR" dirty="0" smtClean="0">
                <a:solidFill>
                  <a:schemeClr val="bg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IX </a:t>
            </a:r>
            <a:r>
              <a:rPr lang="pt-BR" dirty="0" smtClean="0">
                <a:solidFill>
                  <a:schemeClr val="bg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SEMINÁRIO DE ENSINO DE </a:t>
            </a:r>
          </a:p>
          <a:p>
            <a:endParaRPr lang="pt-BR" dirty="0" smtClean="0">
              <a:solidFill>
                <a:schemeClr val="bg1"/>
              </a:solidFill>
              <a:latin typeface="Harrington" pitchFamily="82" charset="0"/>
              <a:ea typeface="DejaVu Sans Light" pitchFamily="34" charset="0"/>
              <a:cs typeface="DejaVu Sans Light" pitchFamily="34" charset="0"/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IX </a:t>
            </a:r>
            <a:r>
              <a:rPr lang="pt-BR" b="1" dirty="0" smtClean="0">
                <a:solidFill>
                  <a:schemeClr val="tx1"/>
                </a:solidFill>
              </a:rPr>
              <a:t>Aprova </a:t>
            </a:r>
            <a:r>
              <a:rPr lang="pt-BR" b="1" dirty="0">
                <a:solidFill>
                  <a:schemeClr val="tx1"/>
                </a:solidFill>
              </a:rPr>
              <a:t>os indicadores do Instrumento de Avaliação de Cursos de Graduação para os atos de autorização, reconhecimento e renovação de reconhecimento nas modalidades presencial e a distância do Sistema Nacional de Avaliação da Educação Superior - </a:t>
            </a:r>
            <a:r>
              <a:rPr lang="pt-BR" b="1" dirty="0" err="1" smtClean="0">
                <a:solidFill>
                  <a:schemeClr val="tx1"/>
                </a:solidFill>
              </a:rPr>
              <a:t>Sinaes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  <a:r>
              <a:rPr lang="pt-BR" dirty="0" smtClean="0">
                <a:solidFill>
                  <a:schemeClr val="bg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 ENSINO DE HISTÓRIA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89959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8" name="Picture 4" descr="C:\Users\UNEMAT UAB - VERA\AppData\Local\Microsoft\Windows\Temporary Internet Files\Content.IE5\MEBJQJYM\logo[2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477"/>
          <a:stretch/>
        </p:blipFill>
        <p:spPr bwMode="auto">
          <a:xfrm rot="5400000">
            <a:off x="-2681142" y="2681142"/>
            <a:ext cx="6837940" cy="1475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16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0"/>
            <a:ext cx="7342583" cy="1556792"/>
          </a:xfrm>
        </p:spPr>
        <p:txBody>
          <a:bodyPr>
            <a:normAutofit/>
          </a:bodyPr>
          <a:lstStyle/>
          <a:p>
            <a:r>
              <a:rPr lang="pt-BR" sz="2000" dirty="0" smtClean="0">
                <a:latin typeface="Algerian" pitchFamily="82" charset="0"/>
                <a:cs typeface="Arial" pitchFamily="34" charset="0"/>
              </a:rPr>
              <a:t>Base nacional comum curricular - </a:t>
            </a:r>
            <a:r>
              <a:rPr lang="pt-BR" sz="2000" dirty="0" err="1" smtClean="0">
                <a:latin typeface="Algerian" pitchFamily="82" charset="0"/>
                <a:cs typeface="Arial" pitchFamily="34" charset="0"/>
              </a:rPr>
              <a:t>bncc</a:t>
            </a:r>
            <a:endParaRPr lang="pt-BR" sz="2000" dirty="0">
              <a:latin typeface="Algerian" pitchFamily="82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1124744"/>
            <a:ext cx="7488832" cy="5616624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TÓRIA</a:t>
            </a:r>
          </a:p>
          <a:p>
            <a:r>
              <a:rPr lang="pt-BR" dirty="0" smtClean="0">
                <a:solidFill>
                  <a:schemeClr val="bg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IX SEMINÁRIO DE ENSINO DE </a:t>
            </a:r>
          </a:p>
          <a:p>
            <a:endParaRPr lang="pt-BR" dirty="0" smtClean="0">
              <a:solidFill>
                <a:schemeClr val="bg1"/>
              </a:solidFill>
              <a:latin typeface="Harrington" pitchFamily="82" charset="0"/>
              <a:ea typeface="DejaVu Sans Light" pitchFamily="34" charset="0"/>
              <a:cs typeface="DejaVu Sans Light" pitchFamily="34" charset="0"/>
            </a:endParaRPr>
          </a:p>
          <a:p>
            <a:r>
              <a:rPr lang="pt-BR" dirty="0" smtClean="0">
                <a:solidFill>
                  <a:schemeClr val="bg1"/>
                </a:solidFill>
                <a:latin typeface="Harrington" pitchFamily="82" charset="0"/>
                <a:ea typeface="DejaVu Sans Light" pitchFamily="34" charset="0"/>
                <a:cs typeface="DejaVu Sans Light" pitchFamily="34" charset="0"/>
              </a:rPr>
              <a:t>IX SEMINÁRIO DE ENSINO DE HISTÓRIA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89959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8" name="Picture 4" descr="C:\Users\UNEMAT UAB - VERA\AppData\Local\Microsoft\Windows\Temporary Internet Files\Content.IE5\MEBJQJYM\logo[2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477"/>
          <a:stretch/>
        </p:blipFill>
        <p:spPr bwMode="auto">
          <a:xfrm rot="5400000">
            <a:off x="-2681142" y="2681142"/>
            <a:ext cx="6837940" cy="1475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NEMAT UAB - VERA\Desktop\info_BNCC_O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04" y="118865"/>
            <a:ext cx="7954084" cy="662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46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416</Words>
  <Application>Microsoft Office PowerPoint</Application>
  <PresentationFormat>Apresentação na tela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             Pró-reitoria de ensino de graduação</vt:lpstr>
      <vt:lpstr>Apresentação do PowerPoint</vt:lpstr>
      <vt:lpstr>Apresentação do PowerPoint</vt:lpstr>
      <vt:lpstr>Apresentação do PowerPoint</vt:lpstr>
      <vt:lpstr>PLANO NACIONAL DE EDUCAÇÃO – pne -13005 (2014-2024)</vt:lpstr>
      <vt:lpstr>Apresentação do PowerPoint</vt:lpstr>
      <vt:lpstr>Apresentação do PowerPoint</vt:lpstr>
      <vt:lpstr>Apresentação do PowerPoint</vt:lpstr>
      <vt:lpstr>Base nacional comum curricular - bncc</vt:lpstr>
      <vt:lpstr>ELABORAR E ATUALIZAR CURRÍCULO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DO ESTADO DE MATO GROSSO CURSO DE HISTÓRIA</dc:title>
  <dc:creator>UNEMAT UAB - VERA</dc:creator>
  <cp:lastModifiedBy>UNEMAT UAB - VERA</cp:lastModifiedBy>
  <cp:revision>254</cp:revision>
  <dcterms:created xsi:type="dcterms:W3CDTF">2015-11-08T23:00:43Z</dcterms:created>
  <dcterms:modified xsi:type="dcterms:W3CDTF">2018-06-27T12:00:02Z</dcterms:modified>
</cp:coreProperties>
</file>