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9" r:id="rId1"/>
  </p:sldMasterIdLst>
  <p:notesMasterIdLst>
    <p:notesMasterId r:id="rId19"/>
  </p:notesMasterIdLst>
  <p:sldIdLst>
    <p:sldId id="257" r:id="rId2"/>
    <p:sldId id="258" r:id="rId3"/>
    <p:sldId id="275" r:id="rId4"/>
    <p:sldId id="259" r:id="rId5"/>
    <p:sldId id="260" r:id="rId6"/>
    <p:sldId id="262" r:id="rId7"/>
    <p:sldId id="276" r:id="rId8"/>
    <p:sldId id="277" r:id="rId9"/>
    <p:sldId id="266" r:id="rId10"/>
    <p:sldId id="267" r:id="rId11"/>
    <p:sldId id="268" r:id="rId12"/>
    <p:sldId id="269" r:id="rId13"/>
    <p:sldId id="270" r:id="rId14"/>
    <p:sldId id="271" r:id="rId15"/>
    <p:sldId id="272" r:id="rId16"/>
    <p:sldId id="273" r:id="rId17"/>
    <p:sldId id="274" r:id="rId1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5175"/>
    <a:srgbClr val="C55A11"/>
    <a:srgbClr val="275274"/>
    <a:srgbClr val="285174"/>
    <a:srgbClr val="0066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8" autoAdjust="0"/>
    <p:restoredTop sz="85278" autoAdjust="0"/>
  </p:normalViewPr>
  <p:slideViewPr>
    <p:cSldViewPr snapToGrid="0">
      <p:cViewPr varScale="1">
        <p:scale>
          <a:sx n="63" d="100"/>
          <a:sy n="63" d="100"/>
        </p:scale>
        <p:origin x="8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60A97-03D0-4F96-BF64-5BD6712192AB}" type="datetimeFigureOut">
              <a:rPr lang="pt-BR" smtClean="0"/>
              <a:t>12/09/2018</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01A20-F1D2-4BE1-8184-B0CFE9BDC918}" type="slidenum">
              <a:rPr lang="pt-BR" smtClean="0"/>
              <a:t>‹nº›</a:t>
            </a:fld>
            <a:endParaRPr lang="pt-BR"/>
          </a:p>
        </p:txBody>
      </p:sp>
    </p:spTree>
    <p:extLst>
      <p:ext uri="{BB962C8B-B14F-4D97-AF65-F5344CB8AC3E}">
        <p14:creationId xmlns:p14="http://schemas.microsoft.com/office/powerpoint/2010/main" val="953348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3200" b="1" u="sng" dirty="0" smtClean="0"/>
              <a:t>1 F</a:t>
            </a:r>
            <a:r>
              <a:rPr lang="pt-BR" sz="3000" b="1" u="sng" dirty="0" smtClean="0"/>
              <a:t>ormação ética, humanística e solidária</a:t>
            </a:r>
          </a:p>
          <a:p>
            <a:pPr lvl="1"/>
            <a:r>
              <a:rPr lang="pt-BR" sz="2800" dirty="0" smtClean="0"/>
              <a:t>Desenvolvimento do ser integral;</a:t>
            </a:r>
          </a:p>
          <a:p>
            <a:pPr lvl="1"/>
            <a:r>
              <a:rPr lang="pt-BR" sz="2800" dirty="0" smtClean="0"/>
              <a:t>respeito, a honradez, a probidade. </a:t>
            </a:r>
          </a:p>
          <a:p>
            <a:pPr lvl="1"/>
            <a:r>
              <a:rPr lang="pt-BR" sz="2800" dirty="0" smtClean="0"/>
              <a:t>Por esse princípio formam-se pessoas de bem, que sabem o seu papel social e o exercem de forma digna. </a:t>
            </a:r>
          </a:p>
          <a:p>
            <a:endParaRPr lang="pt-BR" dirty="0"/>
          </a:p>
        </p:txBody>
      </p:sp>
      <p:sp>
        <p:nvSpPr>
          <p:cNvPr id="4" name="Espaço Reservado para Número de Slide 3"/>
          <p:cNvSpPr>
            <a:spLocks noGrp="1"/>
          </p:cNvSpPr>
          <p:nvPr>
            <p:ph type="sldNum" sz="quarter" idx="10"/>
          </p:nvPr>
        </p:nvSpPr>
        <p:spPr/>
        <p:txBody>
          <a:bodyPr/>
          <a:lstStyle/>
          <a:p>
            <a:fld id="{E5501A20-F1D2-4BE1-8184-B0CFE9BDC918}" type="slidenum">
              <a:rPr lang="pt-BR" smtClean="0"/>
              <a:t>8</a:t>
            </a:fld>
            <a:endParaRPr lang="pt-BR"/>
          </a:p>
        </p:txBody>
      </p:sp>
    </p:spTree>
    <p:extLst>
      <p:ext uri="{BB962C8B-B14F-4D97-AF65-F5344CB8AC3E}">
        <p14:creationId xmlns:p14="http://schemas.microsoft.com/office/powerpoint/2010/main" val="1394354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2400" b="1" u="sng" dirty="0" smtClean="0"/>
              <a:t>2 Currículo como espaço-tempo de formação e preparo para o exercício da cidadania, considerando os aspectos pessoais, sociais e profissionais</a:t>
            </a:r>
            <a:r>
              <a:rPr lang="pt-BR" sz="2400" u="sng" dirty="0" smtClean="0"/>
              <a:t>.</a:t>
            </a:r>
          </a:p>
          <a:p>
            <a:pPr marL="0" indent="0">
              <a:buNone/>
            </a:pPr>
            <a:endParaRPr lang="pt-BR" sz="2400" u="sng" dirty="0" smtClean="0"/>
          </a:p>
          <a:p>
            <a:pPr lvl="1"/>
            <a:r>
              <a:rPr lang="pt-BR" sz="2400" dirty="0" smtClean="0"/>
              <a:t>Integração lugar/momento/ação;</a:t>
            </a:r>
          </a:p>
          <a:p>
            <a:pPr lvl="1"/>
            <a:r>
              <a:rPr lang="pt-BR" sz="2400" dirty="0" smtClean="0"/>
              <a:t>A Universidade, nesse entendimento, é o local onde se dá o fazer educativo, onde se aprende e se exercita a cidadania em sua tríplice dimensão: pessoal, social e profissional. </a:t>
            </a:r>
            <a:endParaRPr lang="pt-BR" sz="2200" dirty="0" smtClean="0"/>
          </a:p>
          <a:p>
            <a:endParaRPr lang="pt-BR" dirty="0"/>
          </a:p>
        </p:txBody>
      </p:sp>
      <p:sp>
        <p:nvSpPr>
          <p:cNvPr id="4" name="Espaço Reservado para Número de Slide 3"/>
          <p:cNvSpPr>
            <a:spLocks noGrp="1"/>
          </p:cNvSpPr>
          <p:nvPr>
            <p:ph type="sldNum" sz="quarter" idx="10"/>
          </p:nvPr>
        </p:nvSpPr>
        <p:spPr/>
        <p:txBody>
          <a:bodyPr/>
          <a:lstStyle/>
          <a:p>
            <a:fld id="{E5501A20-F1D2-4BE1-8184-B0CFE9BDC918}" type="slidenum">
              <a:rPr lang="pt-BR" smtClean="0"/>
              <a:t>9</a:t>
            </a:fld>
            <a:endParaRPr lang="pt-BR"/>
          </a:p>
        </p:txBody>
      </p:sp>
    </p:spTree>
    <p:extLst>
      <p:ext uri="{BB962C8B-B14F-4D97-AF65-F5344CB8AC3E}">
        <p14:creationId xmlns:p14="http://schemas.microsoft.com/office/powerpoint/2010/main" val="344030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3200" b="1" u="sng" dirty="0" smtClean="0"/>
              <a:t>3 Estágio Curricular Supervisionado compreendido como elemento formativo obrigatório e preparatório para o exercício da profissão</a:t>
            </a:r>
            <a:r>
              <a:rPr lang="pt-BR" sz="3200" u="sng" dirty="0" smtClean="0"/>
              <a:t>.</a:t>
            </a:r>
          </a:p>
          <a:p>
            <a:pPr marL="0" indent="0">
              <a:buNone/>
            </a:pPr>
            <a:endParaRPr lang="pt-BR" sz="3200" u="sng" dirty="0" smtClean="0"/>
          </a:p>
          <a:p>
            <a:pPr lvl="1">
              <a:lnSpc>
                <a:spcPct val="150000"/>
              </a:lnSpc>
            </a:pPr>
            <a:r>
              <a:rPr lang="pt-BR" sz="2000" dirty="0" smtClean="0"/>
              <a:t>O Estágio Curricular Supervisionado é ato educativo desenvolvido no ambiente de trabalho, que visa à preparação para o trabalho produtivo do egresso da UNEMAT, devendo obedecer às Diretrizes Curriculares Nacionais (</a:t>
            </a:r>
            <a:r>
              <a:rPr lang="pt-BR" sz="2000" dirty="0" err="1" smtClean="0"/>
              <a:t>DCNs</a:t>
            </a:r>
            <a:r>
              <a:rPr lang="pt-BR" sz="2000" dirty="0" smtClean="0"/>
              <a:t>) de cada curso,  é obrigatório para os cursos em que as </a:t>
            </a:r>
            <a:r>
              <a:rPr lang="pt-BR" sz="2000" dirty="0" err="1" smtClean="0"/>
              <a:t>Dirterizes</a:t>
            </a:r>
            <a:r>
              <a:rPr lang="pt-BR" sz="2000" dirty="0" smtClean="0"/>
              <a:t> Curriculares Nacionais </a:t>
            </a:r>
            <a:r>
              <a:rPr lang="pt-BR" sz="2000" dirty="0" err="1" smtClean="0"/>
              <a:t>prevem</a:t>
            </a:r>
            <a:r>
              <a:rPr lang="pt-BR" sz="2000" dirty="0" smtClean="0"/>
              <a:t>, sendo que nas Licenciaturas é obrigatório</a:t>
            </a:r>
            <a:r>
              <a:rPr lang="pt-BR" sz="3200" dirty="0" smtClean="0"/>
              <a:t>.</a:t>
            </a:r>
          </a:p>
          <a:p>
            <a:endParaRPr lang="pt-BR" dirty="0"/>
          </a:p>
        </p:txBody>
      </p:sp>
      <p:sp>
        <p:nvSpPr>
          <p:cNvPr id="4" name="Espaço Reservado para Número de Slide 3"/>
          <p:cNvSpPr>
            <a:spLocks noGrp="1"/>
          </p:cNvSpPr>
          <p:nvPr>
            <p:ph type="sldNum" sz="quarter" idx="10"/>
          </p:nvPr>
        </p:nvSpPr>
        <p:spPr/>
        <p:txBody>
          <a:bodyPr/>
          <a:lstStyle/>
          <a:p>
            <a:fld id="{E5501A20-F1D2-4BE1-8184-B0CFE9BDC918}" type="slidenum">
              <a:rPr lang="pt-BR" smtClean="0"/>
              <a:t>10</a:t>
            </a:fld>
            <a:endParaRPr lang="pt-BR"/>
          </a:p>
        </p:txBody>
      </p:sp>
    </p:spTree>
    <p:extLst>
      <p:ext uri="{BB962C8B-B14F-4D97-AF65-F5344CB8AC3E}">
        <p14:creationId xmlns:p14="http://schemas.microsoft.com/office/powerpoint/2010/main" val="2800347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2800" b="1" u="sng" dirty="0" smtClean="0"/>
              <a:t>Flexibilização curricular, cujas dimensões contemplem: interdisciplinaridade, </a:t>
            </a:r>
            <a:r>
              <a:rPr lang="pt-BR" sz="2800" b="1" u="sng" dirty="0" err="1" smtClean="0"/>
              <a:t>transdisciplinaridade</a:t>
            </a:r>
            <a:r>
              <a:rPr lang="pt-BR" sz="2800" b="1" u="sng" dirty="0" smtClean="0"/>
              <a:t>, internacionalização e </a:t>
            </a:r>
            <a:r>
              <a:rPr lang="pt-BR" sz="2800" b="1" u="sng" dirty="0" err="1" smtClean="0"/>
              <a:t>interculturalidade</a:t>
            </a:r>
            <a:r>
              <a:rPr lang="pt-BR" sz="2800" u="sng" dirty="0" smtClean="0"/>
              <a:t>.</a:t>
            </a:r>
            <a:r>
              <a:rPr lang="pt-BR" sz="2800" dirty="0" smtClean="0"/>
              <a:t> </a:t>
            </a:r>
          </a:p>
          <a:p>
            <a:endParaRPr lang="pt-BR" sz="2800" dirty="0" smtClean="0"/>
          </a:p>
          <a:p>
            <a:pPr lvl="1"/>
            <a:r>
              <a:rPr lang="pt-BR" sz="2800" dirty="0" smtClean="0"/>
              <a:t>O que se valoriza é o propósito da vida e do conhecimento é o entrecruzar de diferentes modos de viver e compreender o mundo</a:t>
            </a:r>
            <a:r>
              <a:rPr lang="pt-BR" sz="2800" b="1" dirty="0" smtClean="0"/>
              <a:t>, </a:t>
            </a:r>
            <a:r>
              <a:rPr lang="pt-BR" sz="2800" dirty="0" smtClean="0"/>
              <a:t> sendo que nenhum é mais importante que o outro.  Entendendo-se, assim, o espaço universitário como um espaço de diálogo entre pessoas e entre saberes.  </a:t>
            </a:r>
          </a:p>
          <a:p>
            <a:pPr lvl="1"/>
            <a:endParaRPr lang="pt-BR" sz="2600" dirty="0" smtClean="0"/>
          </a:p>
          <a:p>
            <a:endParaRPr lang="pt-BR" dirty="0"/>
          </a:p>
        </p:txBody>
      </p:sp>
      <p:sp>
        <p:nvSpPr>
          <p:cNvPr id="4" name="Espaço Reservado para Número de Slide 3"/>
          <p:cNvSpPr>
            <a:spLocks noGrp="1"/>
          </p:cNvSpPr>
          <p:nvPr>
            <p:ph type="sldNum" sz="quarter" idx="10"/>
          </p:nvPr>
        </p:nvSpPr>
        <p:spPr/>
        <p:txBody>
          <a:bodyPr/>
          <a:lstStyle/>
          <a:p>
            <a:fld id="{E5501A20-F1D2-4BE1-8184-B0CFE9BDC918}" type="slidenum">
              <a:rPr lang="pt-BR" smtClean="0"/>
              <a:t>11</a:t>
            </a:fld>
            <a:endParaRPr lang="pt-BR"/>
          </a:p>
        </p:txBody>
      </p:sp>
    </p:spTree>
    <p:extLst>
      <p:ext uri="{BB962C8B-B14F-4D97-AF65-F5344CB8AC3E}">
        <p14:creationId xmlns:p14="http://schemas.microsoft.com/office/powerpoint/2010/main" val="2527711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u="sng" dirty="0" smtClean="0"/>
              <a:t>5 Acessibilidade compreendida como a integração e participação da comunidade acadêmica nas dimensões cognitiva, afetiva, cultural e social, permitindo a inclusão e fruição de todos os direitos de aprendizagem.</a:t>
            </a:r>
          </a:p>
          <a:p>
            <a:endParaRPr lang="pt-BR" sz="1200" b="1" u="sng" dirty="0" smtClean="0"/>
          </a:p>
          <a:p>
            <a:r>
              <a:rPr lang="pt-BR" sz="1200" dirty="0" smtClean="0"/>
              <a:t>Enfatiza-se, neste momento, a inclusão escolar.</a:t>
            </a:r>
          </a:p>
          <a:p>
            <a:r>
              <a:rPr lang="pt-BR" sz="1200" dirty="0" smtClean="0"/>
              <a:t>A inclusão escolar refere-se à percepção de que todos os cidadãos devem ter o</a:t>
            </a:r>
            <a:r>
              <a:rPr lang="pt-BR" sz="1200" b="1" dirty="0" smtClean="0"/>
              <a:t> direito ao sistema de ensino, </a:t>
            </a:r>
            <a:r>
              <a:rPr lang="pt-BR" sz="1200" dirty="0" smtClean="0"/>
              <a:t>em todos os níveis,  sem segregação e/ou discriminação de qualquer espécie. A UNEMAT deve proporcionar condições para que a vida acadêmica seja exitosa tanto no que se refere à formação profissional, como naquilo que diz respeito aos aspectos afetivo, intelectual, social, moral e ético, dentre outros.</a:t>
            </a:r>
          </a:p>
          <a:p>
            <a:endParaRPr lang="pt-BR" dirty="0"/>
          </a:p>
        </p:txBody>
      </p:sp>
      <p:sp>
        <p:nvSpPr>
          <p:cNvPr id="4" name="Espaço Reservado para Número de Slide 3"/>
          <p:cNvSpPr>
            <a:spLocks noGrp="1"/>
          </p:cNvSpPr>
          <p:nvPr>
            <p:ph type="sldNum" sz="quarter" idx="10"/>
          </p:nvPr>
        </p:nvSpPr>
        <p:spPr/>
        <p:txBody>
          <a:bodyPr/>
          <a:lstStyle/>
          <a:p>
            <a:fld id="{E5501A20-F1D2-4BE1-8184-B0CFE9BDC918}" type="slidenum">
              <a:rPr lang="pt-BR" smtClean="0"/>
              <a:t>12</a:t>
            </a:fld>
            <a:endParaRPr lang="pt-BR"/>
          </a:p>
        </p:txBody>
      </p:sp>
    </p:spTree>
    <p:extLst>
      <p:ext uri="{BB962C8B-B14F-4D97-AF65-F5344CB8AC3E}">
        <p14:creationId xmlns:p14="http://schemas.microsoft.com/office/powerpoint/2010/main" val="400448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100" b="1" u="sng" dirty="0" smtClean="0"/>
              <a:t>6 Ensino, extensão e pesquisa compreendidos como eixos indissociáveis dos cursos de graduação, devendo estar voltados para promoção de oportunidades de aprendizagem aliados ao perfil do egresso.</a:t>
            </a:r>
          </a:p>
          <a:p>
            <a:endParaRPr lang="pt-BR" sz="1100" b="1" u="sng" dirty="0" smtClean="0"/>
          </a:p>
          <a:p>
            <a:r>
              <a:rPr lang="pt-BR" dirty="0" smtClean="0"/>
              <a:t>A extensão  é a ação da Universidade junto à comunidade que possibilita o compartilhamento, com o público externo, do conhecimento adquirido por meio do ensino e da pesquisa desenvolvidos na instituição. </a:t>
            </a:r>
          </a:p>
          <a:p>
            <a:r>
              <a:rPr lang="pt-BR" dirty="0" smtClean="0"/>
              <a:t>A Extensão é, portanto, uma das funções sociais da UNEMAT, que tem por objetivo promover o desenvolvimento social, fomentar projetos e programas de extensão que levam em conta os saberes e fazeres populares e garantir valores democráticos de igualdade de direitos, respeito à pessoa e sustentabilidade ambiental e social.  </a:t>
            </a:r>
          </a:p>
          <a:p>
            <a:r>
              <a:rPr lang="pt-BR" dirty="0" smtClean="0"/>
              <a:t>Nesse sentido o tema liga-se à discussão que já há algum tempo tem sido feita na UNEMAT e em outras instituições: a </a:t>
            </a:r>
            <a:r>
              <a:rPr lang="pt-BR" dirty="0" err="1" smtClean="0"/>
              <a:t>curricularização</a:t>
            </a:r>
            <a:r>
              <a:rPr lang="pt-BR" dirty="0" smtClean="0"/>
              <a:t> da extensão. </a:t>
            </a:r>
            <a:endParaRPr lang="pt-BR" sz="1050" dirty="0" smtClean="0"/>
          </a:p>
          <a:p>
            <a:endParaRPr lang="pt-BR" dirty="0"/>
          </a:p>
        </p:txBody>
      </p:sp>
      <p:sp>
        <p:nvSpPr>
          <p:cNvPr id="4" name="Espaço Reservado para Número de Slide 3"/>
          <p:cNvSpPr>
            <a:spLocks noGrp="1"/>
          </p:cNvSpPr>
          <p:nvPr>
            <p:ph type="sldNum" sz="quarter" idx="10"/>
          </p:nvPr>
        </p:nvSpPr>
        <p:spPr/>
        <p:txBody>
          <a:bodyPr/>
          <a:lstStyle/>
          <a:p>
            <a:fld id="{E5501A20-F1D2-4BE1-8184-B0CFE9BDC918}" type="slidenum">
              <a:rPr lang="pt-BR" smtClean="0"/>
              <a:t>13</a:t>
            </a:fld>
            <a:endParaRPr lang="pt-BR"/>
          </a:p>
        </p:txBody>
      </p:sp>
    </p:spTree>
    <p:extLst>
      <p:ext uri="{BB962C8B-B14F-4D97-AF65-F5344CB8AC3E}">
        <p14:creationId xmlns:p14="http://schemas.microsoft.com/office/powerpoint/2010/main" val="2226073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2400" b="1" u="sng" dirty="0" smtClean="0"/>
              <a:t>7 A  constante atualização das práticas docentes como requisito básico para a revisão dos ementários, a fim de estabelecer uma profícua articulação entre as Unidades Curriculares. </a:t>
            </a:r>
          </a:p>
          <a:p>
            <a:endParaRPr lang="pt-BR" sz="2400" b="1" u="sng" dirty="0" smtClean="0"/>
          </a:p>
          <a:p>
            <a:pPr lvl="1"/>
            <a:r>
              <a:rPr lang="pt-BR" sz="2400" dirty="0" smtClean="0"/>
              <a:t>Cada professor, em sua prática docente, pode mudar sua compreensão sobre os temas com os quais trabalha, ou pode encontrar novas formas de trabalhar, ou até mesmo readequar sua disciplina priorizando novos conteúdos.</a:t>
            </a:r>
          </a:p>
          <a:p>
            <a:pPr lvl="1"/>
            <a:r>
              <a:rPr lang="pt-BR" sz="2400" dirty="0" smtClean="0"/>
              <a:t>Entende-se que as matrizes dos cursos e seus ementários não são engessados, podendo se modernizarem e se adequarem às novas realidades que vão surgindo.</a:t>
            </a:r>
          </a:p>
          <a:p>
            <a:endParaRPr lang="pt-BR" dirty="0"/>
          </a:p>
        </p:txBody>
      </p:sp>
      <p:sp>
        <p:nvSpPr>
          <p:cNvPr id="4" name="Espaço Reservado para Número de Slide 3"/>
          <p:cNvSpPr>
            <a:spLocks noGrp="1"/>
          </p:cNvSpPr>
          <p:nvPr>
            <p:ph type="sldNum" sz="quarter" idx="10"/>
          </p:nvPr>
        </p:nvSpPr>
        <p:spPr/>
        <p:txBody>
          <a:bodyPr/>
          <a:lstStyle/>
          <a:p>
            <a:fld id="{E5501A20-F1D2-4BE1-8184-B0CFE9BDC918}" type="slidenum">
              <a:rPr lang="pt-BR" smtClean="0"/>
              <a:t>14</a:t>
            </a:fld>
            <a:endParaRPr lang="pt-BR"/>
          </a:p>
        </p:txBody>
      </p:sp>
    </p:spTree>
    <p:extLst>
      <p:ext uri="{BB962C8B-B14F-4D97-AF65-F5344CB8AC3E}">
        <p14:creationId xmlns:p14="http://schemas.microsoft.com/office/powerpoint/2010/main" val="4129472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3400" b="1" u="sng" dirty="0" smtClean="0"/>
              <a:t>8 A inovação como uma das diretrizes nas propostas de desenvolvimento dos Projetos Pedagógicos dos Cursos de Graduação.</a:t>
            </a:r>
          </a:p>
          <a:p>
            <a:pPr marL="0" indent="0">
              <a:buNone/>
            </a:pPr>
            <a:endParaRPr lang="pt-BR" sz="3400" b="1" u="sng" dirty="0" smtClean="0"/>
          </a:p>
          <a:p>
            <a:pPr lvl="1"/>
            <a:r>
              <a:rPr lang="pt-BR" sz="3000" dirty="0" smtClean="0"/>
              <a:t> </a:t>
            </a:r>
            <a:r>
              <a:rPr lang="pt-BR" sz="3200" dirty="0" smtClean="0"/>
              <a:t>O conceito de inovação é afeto a diferentes contextos, tais como, empresarial, ambiental, educacional, dentre ouros. O ato inovador nasce da necessidade de criar caminhos ou estratégias diferentes para atingir metas e objetivos. Inovar é inventar, é criar, sejam ideias, processos, ferramentas ou serviços.</a:t>
            </a:r>
          </a:p>
          <a:p>
            <a:pPr lvl="1"/>
            <a:endParaRPr lang="pt-BR" sz="3200" dirty="0" smtClean="0"/>
          </a:p>
          <a:p>
            <a:pPr lvl="1"/>
            <a:r>
              <a:rPr lang="pt-BR" sz="3200" dirty="0" smtClean="0"/>
              <a:t> Ressalta-se que a ideia de inovação não está restrita à invenção de novos produtos, serviços ou tecnologias, está presente em todas atividades, assim sendo possível inovar em qualquer atividade, portanto quaisquer de nossos cursos podem trazer a inovação para a prática pedagógica.</a:t>
            </a:r>
            <a:endParaRPr lang="pt-BR" sz="3200" dirty="0"/>
          </a:p>
        </p:txBody>
      </p:sp>
      <p:sp>
        <p:nvSpPr>
          <p:cNvPr id="4" name="Espaço Reservado para Número de Slide 3"/>
          <p:cNvSpPr>
            <a:spLocks noGrp="1"/>
          </p:cNvSpPr>
          <p:nvPr>
            <p:ph type="sldNum" sz="quarter" idx="10"/>
          </p:nvPr>
        </p:nvSpPr>
        <p:spPr/>
        <p:txBody>
          <a:bodyPr/>
          <a:lstStyle/>
          <a:p>
            <a:fld id="{E5501A20-F1D2-4BE1-8184-B0CFE9BDC918}" type="slidenum">
              <a:rPr lang="pt-BR" smtClean="0"/>
              <a:t>15</a:t>
            </a:fld>
            <a:endParaRPr lang="pt-BR"/>
          </a:p>
        </p:txBody>
      </p:sp>
    </p:spTree>
    <p:extLst>
      <p:ext uri="{BB962C8B-B14F-4D97-AF65-F5344CB8AC3E}">
        <p14:creationId xmlns:p14="http://schemas.microsoft.com/office/powerpoint/2010/main" val="1806823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2400" b="1" u="sng" dirty="0" smtClean="0"/>
              <a:t>9 As políticas de educação ambiental, de educação em direitos humanos e de educação das relações étnico-raciais, bem como o ensino de história e cultura afro-brasileira, africana e indígena como eixos transversais de aprendizagem que proporcionam o contato com diferentes formas de compreensão da realidade e induzem ao pensamento inovador. </a:t>
            </a:r>
          </a:p>
          <a:p>
            <a:endParaRPr lang="pt-BR" sz="2400" b="1" u="sng" dirty="0" smtClean="0"/>
          </a:p>
          <a:p>
            <a:pPr lvl="1"/>
            <a:r>
              <a:rPr lang="pt-BR" sz="2400" dirty="0" smtClean="0"/>
              <a:t>Mais uma vez a cidadania pontuando nossa ação pedagógica. </a:t>
            </a:r>
          </a:p>
          <a:p>
            <a:pPr lvl="1"/>
            <a:r>
              <a:rPr lang="pt-BR" sz="2400" dirty="0" smtClean="0"/>
              <a:t>O cidadão consciente de suas pegadas ambientais , o cidadão que zela por seus ambientes (micro e macro) , o cidadão que ultrapassou a compreensão antropocêntrica de meio ambiente  entendendo-o, agora, sob a ótica egocêntrica, respeitando todas as formas de vida. </a:t>
            </a:r>
          </a:p>
          <a:p>
            <a:pPr lvl="1"/>
            <a:r>
              <a:rPr lang="pt-BR" sz="2400" dirty="0" smtClean="0"/>
              <a:t>Cidadania no que diz respeito aso direitos humanos compreendidos como o conjunto de bens , materiais e imateriais, que proporcionam a fruição de uma vida digna.</a:t>
            </a:r>
          </a:p>
          <a:p>
            <a:pPr lvl="1"/>
            <a:r>
              <a:rPr lang="pt-BR" sz="2400" dirty="0" smtClean="0"/>
              <a:t> Cidadania no que se refere ao respeito nas relações étnico-raciais, respeito ao próximo e a história de cada um e de todos.</a:t>
            </a:r>
          </a:p>
          <a:p>
            <a:pPr lvl="1"/>
            <a:endParaRPr lang="pt-BR" sz="2400" dirty="0" smtClean="0"/>
          </a:p>
          <a:p>
            <a:pPr lvl="1"/>
            <a:r>
              <a:rPr lang="pt-BR" sz="2400" dirty="0" smtClean="0"/>
              <a:t> Esses temas entendidos em sua transversalidade devem estar presentes no cotidiano universitário, trazidos ao debate para que se derrubem barreiras e preconceitos, assim devem permear todas as disciplinas.</a:t>
            </a:r>
            <a:endParaRPr lang="pt-BR" sz="2200" u="sng" dirty="0" smtClean="0"/>
          </a:p>
          <a:p>
            <a:endParaRPr lang="pt-BR" dirty="0"/>
          </a:p>
        </p:txBody>
      </p:sp>
      <p:sp>
        <p:nvSpPr>
          <p:cNvPr id="4" name="Espaço Reservado para Número de Slide 3"/>
          <p:cNvSpPr>
            <a:spLocks noGrp="1"/>
          </p:cNvSpPr>
          <p:nvPr>
            <p:ph type="sldNum" sz="quarter" idx="10"/>
          </p:nvPr>
        </p:nvSpPr>
        <p:spPr/>
        <p:txBody>
          <a:bodyPr/>
          <a:lstStyle/>
          <a:p>
            <a:fld id="{E5501A20-F1D2-4BE1-8184-B0CFE9BDC918}" type="slidenum">
              <a:rPr lang="pt-BR" smtClean="0"/>
              <a:t>16</a:t>
            </a:fld>
            <a:endParaRPr lang="pt-BR"/>
          </a:p>
        </p:txBody>
      </p:sp>
    </p:spTree>
    <p:extLst>
      <p:ext uri="{BB962C8B-B14F-4D97-AF65-F5344CB8AC3E}">
        <p14:creationId xmlns:p14="http://schemas.microsoft.com/office/powerpoint/2010/main" val="322741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7926A7F-56B6-45CC-A229-1A901834A8AC}" type="datetimeFigureOut">
              <a:rPr lang="pt-BR" smtClean="0"/>
              <a:t>12/09/2018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9D4F666-233E-4AC4-A22F-5376C5EDA476}" type="slidenum">
              <a:rPr lang="pt-BR" smtClean="0"/>
              <a:t>‹nº›</a:t>
            </a:fld>
            <a:endParaRPr lang="pt-BR"/>
          </a:p>
        </p:txBody>
      </p:sp>
    </p:spTree>
    <p:extLst>
      <p:ext uri="{BB962C8B-B14F-4D97-AF65-F5344CB8AC3E}">
        <p14:creationId xmlns:p14="http://schemas.microsoft.com/office/powerpoint/2010/main" val="1175620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7926A7F-56B6-45CC-A229-1A901834A8AC}" type="datetimeFigureOut">
              <a:rPr lang="pt-BR" smtClean="0"/>
              <a:t>12/09/2018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9D4F666-233E-4AC4-A22F-5376C5EDA476}" type="slidenum">
              <a:rPr lang="pt-BR" smtClean="0"/>
              <a:t>‹nº›</a:t>
            </a:fld>
            <a:endParaRPr lang="pt-BR"/>
          </a:p>
        </p:txBody>
      </p:sp>
    </p:spTree>
    <p:extLst>
      <p:ext uri="{BB962C8B-B14F-4D97-AF65-F5344CB8AC3E}">
        <p14:creationId xmlns:p14="http://schemas.microsoft.com/office/powerpoint/2010/main" val="1242547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7926A7F-56B6-45CC-A229-1A901834A8AC}" type="datetimeFigureOut">
              <a:rPr lang="pt-BR" smtClean="0"/>
              <a:t>12/09/2018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9D4F666-233E-4AC4-A22F-5376C5EDA476}" type="slidenum">
              <a:rPr lang="pt-BR" smtClean="0"/>
              <a:t>‹nº›</a:t>
            </a:fld>
            <a:endParaRPr lang="pt-BR"/>
          </a:p>
        </p:txBody>
      </p:sp>
    </p:spTree>
    <p:extLst>
      <p:ext uri="{BB962C8B-B14F-4D97-AF65-F5344CB8AC3E}">
        <p14:creationId xmlns:p14="http://schemas.microsoft.com/office/powerpoint/2010/main" val="328114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7926A7F-56B6-45CC-A229-1A901834A8AC}" type="datetimeFigureOut">
              <a:rPr lang="pt-BR" smtClean="0"/>
              <a:t>12/09/2018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9D4F666-233E-4AC4-A22F-5376C5EDA476}" type="slidenum">
              <a:rPr lang="pt-BR" smtClean="0"/>
              <a:t>‹nº›</a:t>
            </a:fld>
            <a:endParaRPr lang="pt-BR"/>
          </a:p>
        </p:txBody>
      </p:sp>
    </p:spTree>
    <p:extLst>
      <p:ext uri="{BB962C8B-B14F-4D97-AF65-F5344CB8AC3E}">
        <p14:creationId xmlns:p14="http://schemas.microsoft.com/office/powerpoint/2010/main" val="159057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7926A7F-56B6-45CC-A229-1A901834A8AC}" type="datetimeFigureOut">
              <a:rPr lang="pt-BR" smtClean="0"/>
              <a:t>12/09/2018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9D4F666-233E-4AC4-A22F-5376C5EDA476}" type="slidenum">
              <a:rPr lang="pt-BR" smtClean="0"/>
              <a:t>‹nº›</a:t>
            </a:fld>
            <a:endParaRPr lang="pt-BR"/>
          </a:p>
        </p:txBody>
      </p:sp>
    </p:spTree>
    <p:extLst>
      <p:ext uri="{BB962C8B-B14F-4D97-AF65-F5344CB8AC3E}">
        <p14:creationId xmlns:p14="http://schemas.microsoft.com/office/powerpoint/2010/main" val="984765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7926A7F-56B6-45CC-A229-1A901834A8AC}" type="datetimeFigureOut">
              <a:rPr lang="pt-BR" smtClean="0"/>
              <a:t>12/09/2018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9D4F666-233E-4AC4-A22F-5376C5EDA476}" type="slidenum">
              <a:rPr lang="pt-BR" smtClean="0"/>
              <a:t>‹nº›</a:t>
            </a:fld>
            <a:endParaRPr lang="pt-BR"/>
          </a:p>
        </p:txBody>
      </p:sp>
    </p:spTree>
    <p:extLst>
      <p:ext uri="{BB962C8B-B14F-4D97-AF65-F5344CB8AC3E}">
        <p14:creationId xmlns:p14="http://schemas.microsoft.com/office/powerpoint/2010/main" val="425520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7926A7F-56B6-45CC-A229-1A901834A8AC}" type="datetimeFigureOut">
              <a:rPr lang="pt-BR" smtClean="0"/>
              <a:t>12/09/2018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9D4F666-233E-4AC4-A22F-5376C5EDA476}" type="slidenum">
              <a:rPr lang="pt-BR" smtClean="0"/>
              <a:t>‹nº›</a:t>
            </a:fld>
            <a:endParaRPr lang="pt-BR"/>
          </a:p>
        </p:txBody>
      </p:sp>
    </p:spTree>
    <p:extLst>
      <p:ext uri="{BB962C8B-B14F-4D97-AF65-F5344CB8AC3E}">
        <p14:creationId xmlns:p14="http://schemas.microsoft.com/office/powerpoint/2010/main" val="2812760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7926A7F-56B6-45CC-A229-1A901834A8AC}" type="datetimeFigureOut">
              <a:rPr lang="pt-BR" smtClean="0"/>
              <a:t>12/09/2018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9D4F666-233E-4AC4-A22F-5376C5EDA476}" type="slidenum">
              <a:rPr lang="pt-BR" smtClean="0"/>
              <a:t>‹nº›</a:t>
            </a:fld>
            <a:endParaRPr lang="pt-BR"/>
          </a:p>
        </p:txBody>
      </p:sp>
    </p:spTree>
    <p:extLst>
      <p:ext uri="{BB962C8B-B14F-4D97-AF65-F5344CB8AC3E}">
        <p14:creationId xmlns:p14="http://schemas.microsoft.com/office/powerpoint/2010/main" val="287793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7926A7F-56B6-45CC-A229-1A901834A8AC}" type="datetimeFigureOut">
              <a:rPr lang="pt-BR" smtClean="0"/>
              <a:t>12/09/2018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9D4F666-233E-4AC4-A22F-5376C5EDA476}" type="slidenum">
              <a:rPr lang="pt-BR" smtClean="0"/>
              <a:t>‹nº›</a:t>
            </a:fld>
            <a:endParaRPr lang="pt-BR"/>
          </a:p>
        </p:txBody>
      </p:sp>
    </p:spTree>
    <p:extLst>
      <p:ext uri="{BB962C8B-B14F-4D97-AF65-F5344CB8AC3E}">
        <p14:creationId xmlns:p14="http://schemas.microsoft.com/office/powerpoint/2010/main" val="1996611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7926A7F-56B6-45CC-A229-1A901834A8AC}" type="datetimeFigureOut">
              <a:rPr lang="pt-BR" smtClean="0"/>
              <a:t>12/09/2018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9D4F666-233E-4AC4-A22F-5376C5EDA476}" type="slidenum">
              <a:rPr lang="pt-BR" smtClean="0"/>
              <a:t>‹nº›</a:t>
            </a:fld>
            <a:endParaRPr lang="pt-BR"/>
          </a:p>
        </p:txBody>
      </p:sp>
    </p:spTree>
    <p:extLst>
      <p:ext uri="{BB962C8B-B14F-4D97-AF65-F5344CB8AC3E}">
        <p14:creationId xmlns:p14="http://schemas.microsoft.com/office/powerpoint/2010/main" val="2234470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7926A7F-56B6-45CC-A229-1A901834A8AC}" type="datetimeFigureOut">
              <a:rPr lang="pt-BR" smtClean="0"/>
              <a:t>12/09/2018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9D4F666-233E-4AC4-A22F-5376C5EDA476}" type="slidenum">
              <a:rPr lang="pt-BR" smtClean="0"/>
              <a:t>‹nº›</a:t>
            </a:fld>
            <a:endParaRPr lang="pt-BR"/>
          </a:p>
        </p:txBody>
      </p:sp>
    </p:spTree>
    <p:extLst>
      <p:ext uri="{BB962C8B-B14F-4D97-AF65-F5344CB8AC3E}">
        <p14:creationId xmlns:p14="http://schemas.microsoft.com/office/powerpoint/2010/main" val="2368383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26A7F-56B6-45CC-A229-1A901834A8AC}" type="datetimeFigureOut">
              <a:rPr lang="pt-BR" smtClean="0"/>
              <a:t>12/09/2018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D4F666-233E-4AC4-A22F-5376C5EDA476}" type="slidenum">
              <a:rPr lang="pt-BR" smtClean="0"/>
              <a:t>‹nº›</a:t>
            </a:fld>
            <a:endParaRPr lang="pt-BR"/>
          </a:p>
        </p:txBody>
      </p:sp>
    </p:spTree>
    <p:extLst>
      <p:ext uri="{BB962C8B-B14F-4D97-AF65-F5344CB8AC3E}">
        <p14:creationId xmlns:p14="http://schemas.microsoft.com/office/powerpoint/2010/main" val="2167240301"/>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Uma imagem contendo texto&#10;&#10;Descrição gerada com muito alta confiança"/>
          <p:cNvPicPr/>
          <p:nvPr/>
        </p:nvPicPr>
        <p:blipFill rotWithShape="1">
          <a:blip r:embed="rId2" cstate="print">
            <a:extLst>
              <a:ext uri="{28A0092B-C50C-407E-A947-70E740481C1C}">
                <a14:useLocalDpi xmlns:a14="http://schemas.microsoft.com/office/drawing/2010/main" val="0"/>
              </a:ext>
            </a:extLst>
          </a:blip>
          <a:srcRect t="5994" b="57009"/>
          <a:stretch/>
        </p:blipFill>
        <p:spPr bwMode="auto">
          <a:xfrm>
            <a:off x="1318260" y="497999"/>
            <a:ext cx="9292590" cy="4126230"/>
          </a:xfrm>
          <a:prstGeom prst="rect">
            <a:avLst/>
          </a:prstGeom>
          <a:ln>
            <a:noFill/>
          </a:ln>
          <a:extLst>
            <a:ext uri="{53640926-AAD7-44D8-BBD7-CCE9431645EC}">
              <a14:shadowObscured xmlns:a14="http://schemas.microsoft.com/office/drawing/2010/main"/>
            </a:ext>
          </a:extLst>
        </p:spPr>
      </p:pic>
      <p:sp>
        <p:nvSpPr>
          <p:cNvPr id="5" name="Subtítulo 4"/>
          <p:cNvSpPr>
            <a:spLocks noGrp="1"/>
          </p:cNvSpPr>
          <p:nvPr>
            <p:ph type="subTitle" idx="1"/>
          </p:nvPr>
        </p:nvSpPr>
        <p:spPr>
          <a:xfrm>
            <a:off x="1466850" y="4733608"/>
            <a:ext cx="9144000" cy="1655762"/>
          </a:xfrm>
        </p:spPr>
        <p:txBody>
          <a:bodyPr/>
          <a:lstStyle/>
          <a:p>
            <a:r>
              <a:rPr lang="pt-BR" b="1" dirty="0" smtClean="0">
                <a:solidFill>
                  <a:srgbClr val="285174"/>
                </a:solidFill>
              </a:rPr>
              <a:t>Bacharelados</a:t>
            </a:r>
          </a:p>
          <a:p>
            <a:r>
              <a:rPr lang="pt-BR" b="1" dirty="0">
                <a:solidFill>
                  <a:srgbClr val="285174"/>
                </a:solidFill>
              </a:rPr>
              <a:t>11, 12 e 13 de setembro de 2018</a:t>
            </a:r>
          </a:p>
          <a:p>
            <a:r>
              <a:rPr lang="pt-BR" b="1" dirty="0" err="1">
                <a:solidFill>
                  <a:srgbClr val="285174"/>
                </a:solidFill>
              </a:rPr>
              <a:t>Câmpus</a:t>
            </a:r>
            <a:r>
              <a:rPr lang="pt-BR" b="1" dirty="0">
                <a:solidFill>
                  <a:srgbClr val="285174"/>
                </a:solidFill>
              </a:rPr>
              <a:t> universitário de Nova Mutum – MT</a:t>
            </a:r>
          </a:p>
          <a:p>
            <a:endParaRPr lang="pt-BR" dirty="0"/>
          </a:p>
        </p:txBody>
      </p:sp>
    </p:spTree>
    <p:extLst>
      <p:ext uri="{BB962C8B-B14F-4D97-AF65-F5344CB8AC3E}">
        <p14:creationId xmlns:p14="http://schemas.microsoft.com/office/powerpoint/2010/main" val="1975081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66700" y="534989"/>
            <a:ext cx="10929620" cy="6196011"/>
          </a:xfrm>
        </p:spPr>
        <p:txBody>
          <a:bodyPr>
            <a:normAutofit/>
          </a:bodyPr>
          <a:lstStyle/>
          <a:p>
            <a:pPr lvl="1">
              <a:lnSpc>
                <a:spcPct val="150000"/>
              </a:lnSpc>
            </a:pPr>
            <a:endParaRPr lang="pt-BR" sz="3200" dirty="0"/>
          </a:p>
          <a:p>
            <a:pPr lvl="1"/>
            <a:endParaRPr lang="pt-BR" sz="3000" dirty="0" smtClean="0"/>
          </a:p>
          <a:p>
            <a:pPr lvl="1"/>
            <a:endParaRPr lang="pt-BR" sz="3000" dirty="0"/>
          </a:p>
          <a:p>
            <a:pPr lvl="1"/>
            <a:endParaRPr lang="pt-BR" sz="3000" dirty="0"/>
          </a:p>
          <a:p>
            <a:endParaRPr lang="pt-BR" dirty="0"/>
          </a:p>
        </p:txBody>
      </p:sp>
      <p:pic>
        <p:nvPicPr>
          <p:cNvPr id="3080" name="Picture 8" descr="Resultado de imagem para estÃ¡gio supervision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7427"/>
            <a:ext cx="12192000" cy="6602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475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Resultado de imagem para direitos human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 y="-77464"/>
            <a:ext cx="11866880" cy="693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872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m para acessibilidade e cot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 y="597216"/>
            <a:ext cx="9692639" cy="5807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402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m para tripÃ© da universidade ensino pesquisa e extensÃ£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0" y="182880"/>
            <a:ext cx="12172070" cy="667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5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Resultado de imagem para atualizaÃ§Ã£o doc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4" y="162561"/>
            <a:ext cx="10918825" cy="617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541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Resultado de imagem para peixe na frigidei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00" y="0"/>
            <a:ext cx="12340499" cy="691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088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Resultado de imagem para direitos humanos imag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485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90213" y="2361127"/>
            <a:ext cx="8596668" cy="1320800"/>
          </a:xfrm>
        </p:spPr>
        <p:txBody>
          <a:bodyPr>
            <a:normAutofit/>
          </a:bodyPr>
          <a:lstStyle/>
          <a:p>
            <a:pPr algn="ctr"/>
            <a:r>
              <a:rPr lang="pt-BR" sz="4800" dirty="0" smtClean="0"/>
              <a:t>Muito obrigada!</a:t>
            </a:r>
            <a:endParaRPr lang="pt-BR" sz="4800" dirty="0"/>
          </a:p>
        </p:txBody>
      </p:sp>
    </p:spTree>
    <p:extLst>
      <p:ext uri="{BB962C8B-B14F-4D97-AF65-F5344CB8AC3E}">
        <p14:creationId xmlns:p14="http://schemas.microsoft.com/office/powerpoint/2010/main" val="754160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sz="half" idx="2"/>
          </p:nvPr>
        </p:nvSpPr>
        <p:spPr>
          <a:xfrm>
            <a:off x="502920" y="2468881"/>
            <a:ext cx="10858500" cy="3742372"/>
          </a:xfrm>
        </p:spPr>
        <p:txBody>
          <a:bodyPr/>
          <a:lstStyle/>
          <a:p>
            <a:r>
              <a:rPr lang="pt-BR" b="1" dirty="0">
                <a:solidFill>
                  <a:srgbClr val="275274"/>
                </a:solidFill>
              </a:rPr>
              <a:t>Painel III: Diretrizes para formação docente no âmbito da </a:t>
            </a:r>
            <a:r>
              <a:rPr lang="pt-BR" b="1" dirty="0" smtClean="0">
                <a:solidFill>
                  <a:srgbClr val="275274"/>
                </a:solidFill>
              </a:rPr>
              <a:t>UNEMAT</a:t>
            </a:r>
          </a:p>
          <a:p>
            <a:pPr lvl="1"/>
            <a:r>
              <a:rPr lang="pt-BR" b="1" dirty="0" smtClean="0">
                <a:solidFill>
                  <a:srgbClr val="275274"/>
                </a:solidFill>
              </a:rPr>
              <a:t> </a:t>
            </a:r>
            <a:r>
              <a:rPr lang="pt-BR" b="1" dirty="0">
                <a:solidFill>
                  <a:srgbClr val="275274"/>
                </a:solidFill>
              </a:rPr>
              <a:t>Prof. Dr. Anderson </a:t>
            </a:r>
            <a:r>
              <a:rPr lang="pt-BR" b="1" dirty="0" smtClean="0">
                <a:solidFill>
                  <a:srgbClr val="275274"/>
                </a:solidFill>
              </a:rPr>
              <a:t>Amaral</a:t>
            </a:r>
          </a:p>
          <a:p>
            <a:pPr lvl="1"/>
            <a:r>
              <a:rPr lang="pt-BR" b="1" dirty="0" err="1" smtClean="0">
                <a:solidFill>
                  <a:srgbClr val="275274"/>
                </a:solidFill>
              </a:rPr>
              <a:t>Profª</a:t>
            </a:r>
            <a:r>
              <a:rPr lang="pt-BR" b="1" dirty="0" smtClean="0">
                <a:solidFill>
                  <a:srgbClr val="275274"/>
                </a:solidFill>
              </a:rPr>
              <a:t> </a:t>
            </a:r>
            <a:r>
              <a:rPr lang="pt-BR" b="1" dirty="0" err="1" smtClean="0">
                <a:solidFill>
                  <a:srgbClr val="275274"/>
                </a:solidFill>
              </a:rPr>
              <a:t>Drª</a:t>
            </a:r>
            <a:r>
              <a:rPr lang="pt-BR" b="1" dirty="0" smtClean="0">
                <a:solidFill>
                  <a:srgbClr val="275274"/>
                </a:solidFill>
              </a:rPr>
              <a:t> </a:t>
            </a:r>
            <a:r>
              <a:rPr lang="pt-BR" b="1" dirty="0" err="1">
                <a:solidFill>
                  <a:srgbClr val="275274"/>
                </a:solidFill>
              </a:rPr>
              <a:t>Rinalda</a:t>
            </a:r>
            <a:r>
              <a:rPr lang="pt-BR" b="1" dirty="0">
                <a:solidFill>
                  <a:srgbClr val="275274"/>
                </a:solidFill>
              </a:rPr>
              <a:t> Bezerra </a:t>
            </a:r>
            <a:r>
              <a:rPr lang="pt-BR" b="1" dirty="0" smtClean="0">
                <a:solidFill>
                  <a:srgbClr val="275274"/>
                </a:solidFill>
              </a:rPr>
              <a:t>Carlos</a:t>
            </a:r>
          </a:p>
          <a:p>
            <a:pPr lvl="1"/>
            <a:r>
              <a:rPr lang="pt-BR" b="1" dirty="0" err="1" smtClean="0">
                <a:solidFill>
                  <a:srgbClr val="275274"/>
                </a:solidFill>
              </a:rPr>
              <a:t>Profª</a:t>
            </a:r>
            <a:r>
              <a:rPr lang="pt-BR" b="1" dirty="0" smtClean="0">
                <a:solidFill>
                  <a:srgbClr val="275274"/>
                </a:solidFill>
              </a:rPr>
              <a:t>  </a:t>
            </a:r>
            <a:r>
              <a:rPr lang="pt-BR" b="1" dirty="0" err="1" smtClean="0">
                <a:solidFill>
                  <a:srgbClr val="275274"/>
                </a:solidFill>
              </a:rPr>
              <a:t>Drª</a:t>
            </a:r>
            <a:r>
              <a:rPr lang="pt-BR" b="1" dirty="0" smtClean="0">
                <a:solidFill>
                  <a:srgbClr val="275274"/>
                </a:solidFill>
              </a:rPr>
              <a:t> </a:t>
            </a:r>
            <a:r>
              <a:rPr lang="pt-BR" b="1" dirty="0">
                <a:solidFill>
                  <a:srgbClr val="275274"/>
                </a:solidFill>
              </a:rPr>
              <a:t>Maria Cristina M. de F.  </a:t>
            </a:r>
            <a:r>
              <a:rPr lang="pt-BR" b="1" dirty="0" smtClean="0">
                <a:solidFill>
                  <a:srgbClr val="275274"/>
                </a:solidFill>
              </a:rPr>
              <a:t>Bacovis</a:t>
            </a:r>
          </a:p>
          <a:p>
            <a:pPr marL="457200" lvl="1" indent="0">
              <a:buNone/>
            </a:pPr>
            <a:endParaRPr lang="pt-BR" b="1" dirty="0">
              <a:solidFill>
                <a:srgbClr val="275274"/>
              </a:solidFill>
            </a:endParaRPr>
          </a:p>
          <a:p>
            <a:r>
              <a:rPr lang="pt-BR" b="1" dirty="0">
                <a:solidFill>
                  <a:srgbClr val="275274"/>
                </a:solidFill>
              </a:rPr>
              <a:t>Mediador:  Prof. Dr. Alexandre Agostinho Mexia </a:t>
            </a:r>
          </a:p>
          <a:p>
            <a:pPr marL="0" indent="0">
              <a:buNone/>
            </a:pPr>
            <a:endParaRPr lang="pt-BR" dirty="0"/>
          </a:p>
        </p:txBody>
      </p:sp>
      <p:pic>
        <p:nvPicPr>
          <p:cNvPr id="6" name="Espaço Reservado para Conteúdo 5" descr="Uma imagem contendo texto&#10;&#10;Descrição gerada com muito alta confiança"/>
          <p:cNvPicPr>
            <a:picLocks noGrp="1"/>
          </p:cNvPicPr>
          <p:nvPr>
            <p:ph sz="half" idx="1"/>
          </p:nvPr>
        </p:nvPicPr>
        <p:blipFill rotWithShape="1">
          <a:blip r:embed="rId2" cstate="print">
            <a:extLst>
              <a:ext uri="{28A0092B-C50C-407E-A947-70E740481C1C}">
                <a14:useLocalDpi xmlns:a14="http://schemas.microsoft.com/office/drawing/2010/main" val="0"/>
              </a:ext>
            </a:extLst>
          </a:blip>
          <a:srcRect t="5994" b="57009"/>
          <a:stretch/>
        </p:blipFill>
        <p:spPr bwMode="auto">
          <a:xfrm>
            <a:off x="9612630" y="279083"/>
            <a:ext cx="2579370" cy="12296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4674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5" descr="Uma imagem contendo texto&#10;&#10;Descrição gerada com muito alta confiança"/>
          <p:cNvPicPr>
            <a:picLocks noGrp="1"/>
          </p:cNvPicPr>
          <p:nvPr>
            <p:ph sz="half" idx="4294967295"/>
          </p:nvPr>
        </p:nvPicPr>
        <p:blipFill rotWithShape="1">
          <a:blip r:embed="rId2" cstate="print">
            <a:extLst>
              <a:ext uri="{28A0092B-C50C-407E-A947-70E740481C1C}">
                <a14:useLocalDpi xmlns:a14="http://schemas.microsoft.com/office/drawing/2010/main" val="0"/>
              </a:ext>
            </a:extLst>
          </a:blip>
          <a:srcRect t="5994" b="57009"/>
          <a:stretch/>
        </p:blipFill>
        <p:spPr bwMode="auto">
          <a:xfrm>
            <a:off x="8557578" y="381318"/>
            <a:ext cx="3325812" cy="1858962"/>
          </a:xfrm>
          <a:prstGeom prst="rect">
            <a:avLst/>
          </a:prstGeom>
          <a:ln>
            <a:noFill/>
          </a:ln>
          <a:extLst>
            <a:ext uri="{53640926-AAD7-44D8-BBD7-CCE9431645EC}">
              <a14:shadowObscured xmlns:a14="http://schemas.microsoft.com/office/drawing/2010/main"/>
            </a:ext>
          </a:extLst>
        </p:spPr>
      </p:pic>
      <p:sp>
        <p:nvSpPr>
          <p:cNvPr id="8" name="Retângulo 7"/>
          <p:cNvSpPr/>
          <p:nvPr/>
        </p:nvSpPr>
        <p:spPr>
          <a:xfrm>
            <a:off x="529988" y="4407515"/>
            <a:ext cx="10469083" cy="1200329"/>
          </a:xfrm>
          <a:prstGeom prst="rect">
            <a:avLst/>
          </a:prstGeom>
          <a:noFill/>
        </p:spPr>
        <p:txBody>
          <a:bodyPr wrap="none" lIns="91440" tIns="45720" rIns="91440" bIns="45720">
            <a:spAutoFit/>
          </a:bodyPr>
          <a:lstStyle/>
          <a:p>
            <a:pPr algn="ctr"/>
            <a:r>
              <a:rPr lang="pt-BR" sz="3600" dirty="0" err="1">
                <a:solidFill>
                  <a:srgbClr val="265175"/>
                </a:solidFill>
                <a:latin typeface="Arial Black" panose="020B0A04020102020204" pitchFamily="34" charset="0"/>
              </a:rPr>
              <a:t>Principiologia</a:t>
            </a:r>
            <a:r>
              <a:rPr lang="pt-BR" sz="3600" dirty="0">
                <a:solidFill>
                  <a:srgbClr val="265175"/>
                </a:solidFill>
                <a:latin typeface="Arial Black" panose="020B0A04020102020204" pitchFamily="34" charset="0"/>
              </a:rPr>
              <a:t> da atuação pedagógica </a:t>
            </a:r>
            <a:r>
              <a:rPr lang="pt-BR" sz="3600" dirty="0" smtClean="0">
                <a:solidFill>
                  <a:srgbClr val="265175"/>
                </a:solidFill>
                <a:latin typeface="Arial Black" panose="020B0A04020102020204" pitchFamily="34" charset="0"/>
              </a:rPr>
              <a:t>na</a:t>
            </a:r>
            <a:r>
              <a:rPr lang="pt-BR" sz="3600" dirty="0">
                <a:solidFill>
                  <a:srgbClr val="265175"/>
                </a:solidFill>
                <a:latin typeface="Arial Black" panose="020B0A04020102020204" pitchFamily="34" charset="0"/>
              </a:rPr>
              <a:t/>
            </a:r>
            <a:br>
              <a:rPr lang="pt-BR" sz="3600" dirty="0">
                <a:solidFill>
                  <a:srgbClr val="265175"/>
                </a:solidFill>
                <a:latin typeface="Arial Black" panose="020B0A04020102020204" pitchFamily="34" charset="0"/>
              </a:rPr>
            </a:br>
            <a:r>
              <a:rPr lang="pt-BR" sz="3600" dirty="0">
                <a:solidFill>
                  <a:srgbClr val="265175"/>
                </a:solidFill>
                <a:latin typeface="Arial Black" panose="020B0A04020102020204" pitchFamily="34" charset="0"/>
              </a:rPr>
              <a:t>Universidade do Estado de Mato Grosso</a:t>
            </a:r>
            <a:endParaRPr lang="pt-BR" sz="3600" b="1" cap="none" spc="0" dirty="0">
              <a:ln w="9525">
                <a:solidFill>
                  <a:schemeClr val="bg1"/>
                </a:solidFill>
                <a:prstDash val="solid"/>
              </a:ln>
              <a:solidFill>
                <a:srgbClr val="265175"/>
              </a:solidFill>
              <a:effectLst>
                <a:outerShdw blurRad="12700" dist="38100" dir="2700000" algn="tl" rotWithShape="0">
                  <a:schemeClr val="accent5">
                    <a:lumMod val="60000"/>
                    <a:lumOff val="40000"/>
                  </a:schemeClr>
                </a:outerShdw>
              </a:effectLst>
              <a:latin typeface="Arial Black" panose="020B0A04020102020204" pitchFamily="34" charset="0"/>
            </a:endParaRPr>
          </a:p>
        </p:txBody>
      </p:sp>
    </p:spTree>
    <p:extLst>
      <p:ext uri="{BB962C8B-B14F-4D97-AF65-F5344CB8AC3E}">
        <p14:creationId xmlns:p14="http://schemas.microsoft.com/office/powerpoint/2010/main" val="3481556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807023" y="1144289"/>
            <a:ext cx="4765183" cy="529375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endParaRPr lang="pt-BR" sz="2800" dirty="0" smtClean="0">
              <a:latin typeface="Arial Black" panose="020B0A04020102020204" pitchFamily="34" charset="0"/>
            </a:endParaRPr>
          </a:p>
          <a:p>
            <a:pPr algn="ctr"/>
            <a:r>
              <a:rPr lang="pt-BR" sz="2800" dirty="0" smtClean="0">
                <a:latin typeface="Arial Black" panose="020B0A04020102020204" pitchFamily="34" charset="0"/>
              </a:rPr>
              <a:t>IDEAL DE INTERIORIZAÇÃO E EXPANSÃO DO ENSINO SUPERIOR</a:t>
            </a:r>
          </a:p>
          <a:p>
            <a:pPr algn="ctr"/>
            <a:endParaRPr lang="pt-BR" sz="2800" dirty="0" smtClean="0">
              <a:latin typeface="Arial Black" panose="020B0A04020102020204" pitchFamily="34" charset="0"/>
            </a:endParaRPr>
          </a:p>
          <a:p>
            <a:pPr algn="ctr"/>
            <a:r>
              <a:rPr lang="pt-BR" sz="9600" dirty="0" smtClean="0">
                <a:latin typeface="Arial Black" panose="020B0A04020102020204" pitchFamily="34" charset="0"/>
              </a:rPr>
              <a:t>+</a:t>
            </a:r>
          </a:p>
          <a:p>
            <a:pPr algn="ctr"/>
            <a:r>
              <a:rPr lang="pt-BR" sz="2800" dirty="0">
                <a:latin typeface="Arial Black" panose="020B0A04020102020204" pitchFamily="34" charset="0"/>
              </a:rPr>
              <a:t>MUITO TRABALHO</a:t>
            </a:r>
          </a:p>
          <a:p>
            <a:pPr algn="ctr"/>
            <a:endParaRPr lang="pt-BR" sz="2800" dirty="0">
              <a:latin typeface="Arial Black" panose="020B0A04020102020204" pitchFamily="34" charset="0"/>
            </a:endParaRPr>
          </a:p>
          <a:p>
            <a:endParaRPr lang="pt-BR" dirty="0"/>
          </a:p>
        </p:txBody>
      </p:sp>
      <p:sp>
        <p:nvSpPr>
          <p:cNvPr id="5" name="CaixaDeTexto 4"/>
          <p:cNvSpPr txBox="1"/>
          <p:nvPr/>
        </p:nvSpPr>
        <p:spPr>
          <a:xfrm>
            <a:off x="7363691" y="1040362"/>
            <a:ext cx="3802291"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pt-BR" dirty="0" smtClean="0">
                <a:latin typeface="Arial Black" panose="020B0A04020102020204" pitchFamily="34" charset="0"/>
              </a:rPr>
              <a:t>SENTIMENTO DE REALIZAÇÃO DE ORGULHO EM TODOS NÓS </a:t>
            </a:r>
            <a:endParaRPr lang="pt-BR" dirty="0">
              <a:latin typeface="Arial Black" panose="020B0A04020102020204" pitchFamily="34" charset="0"/>
            </a:endParaRPr>
          </a:p>
        </p:txBody>
      </p:sp>
      <p:sp>
        <p:nvSpPr>
          <p:cNvPr id="7" name="CaixaDeTexto 6"/>
          <p:cNvSpPr txBox="1"/>
          <p:nvPr/>
        </p:nvSpPr>
        <p:spPr>
          <a:xfrm>
            <a:off x="7363691" y="4960718"/>
            <a:ext cx="3786389" cy="14773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pt-BR" dirty="0" smtClean="0">
                <a:latin typeface="Arial Black" panose="020B0A04020102020204" pitchFamily="34" charset="0"/>
              </a:rPr>
              <a:t>NOSSA PRÁTICA REPERCUTE EM MUITAS VIDAS E  CONTRIBUI PARA DESENVOLVIMENTO DE NOSSO ESTADO</a:t>
            </a:r>
            <a:r>
              <a:rPr lang="pt-BR" dirty="0" smtClean="0"/>
              <a:t>.</a:t>
            </a:r>
            <a:endParaRPr lang="pt-BR" dirty="0"/>
          </a:p>
        </p:txBody>
      </p:sp>
      <p:sp>
        <p:nvSpPr>
          <p:cNvPr id="9" name="Seta para a direita 8"/>
          <p:cNvSpPr/>
          <p:nvPr/>
        </p:nvSpPr>
        <p:spPr>
          <a:xfrm rot="19296744">
            <a:off x="5626934" y="2366032"/>
            <a:ext cx="1778516"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cima e para baixo 9"/>
          <p:cNvSpPr/>
          <p:nvPr/>
        </p:nvSpPr>
        <p:spPr>
          <a:xfrm>
            <a:off x="9033017" y="2061179"/>
            <a:ext cx="463638" cy="2704564"/>
          </a:xfrm>
          <a:prstGeom prst="up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7010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838200" y="365125"/>
            <a:ext cx="10765664" cy="1325563"/>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pt-BR" dirty="0" smtClean="0">
                <a:latin typeface="Arial Black" panose="020B0A04020102020204" pitchFamily="34" charset="0"/>
              </a:rPr>
              <a:t>Questionamentos  constantes</a:t>
            </a:r>
            <a:endParaRPr lang="pt-BR" dirty="0">
              <a:latin typeface="Arial Black" panose="020B0A04020102020204" pitchFamily="34" charset="0"/>
            </a:endParaRPr>
          </a:p>
        </p:txBody>
      </p:sp>
      <p:sp>
        <p:nvSpPr>
          <p:cNvPr id="7" name="Espaço Reservado para Conteúdo 6"/>
          <p:cNvSpPr>
            <a:spLocks noGrp="1"/>
          </p:cNvSpPr>
          <p:nvPr>
            <p:ph idx="1"/>
          </p:nvPr>
        </p:nvSpPr>
        <p:spPr>
          <a:xfrm>
            <a:off x="838199" y="1825625"/>
            <a:ext cx="10765665" cy="4832752"/>
          </a:xfrm>
          <a:ln w="38100">
            <a:solidFill>
              <a:schemeClr val="accent2">
                <a:lumMod val="75000"/>
              </a:schemeClr>
            </a:solidFill>
          </a:ln>
        </p:spPr>
        <p:txBody>
          <a:bodyPr>
            <a:noAutofit/>
          </a:bodyPr>
          <a:lstStyle/>
          <a:p>
            <a:r>
              <a:rPr lang="pt-BR" sz="2800" dirty="0">
                <a:solidFill>
                  <a:srgbClr val="265175"/>
                </a:solidFill>
                <a:latin typeface="Arial Black" panose="020B0A04020102020204" pitchFamily="34" charset="0"/>
              </a:rPr>
              <a:t>C</a:t>
            </a:r>
            <a:r>
              <a:rPr lang="pt-BR" sz="2800" dirty="0" smtClean="0">
                <a:solidFill>
                  <a:srgbClr val="265175"/>
                </a:solidFill>
                <a:latin typeface="Arial Black" panose="020B0A04020102020204" pitchFamily="34" charset="0"/>
              </a:rPr>
              <a:t>omo </a:t>
            </a:r>
            <a:r>
              <a:rPr lang="pt-BR" sz="2800" dirty="0">
                <a:solidFill>
                  <a:srgbClr val="265175"/>
                </a:solidFill>
                <a:latin typeface="Arial Black" panose="020B0A04020102020204" pitchFamily="34" charset="0"/>
              </a:rPr>
              <a:t>aprimorar, ainda mais, nossas práticas e nosso </a:t>
            </a:r>
            <a:r>
              <a:rPr lang="pt-BR" sz="2800" dirty="0" smtClean="0">
                <a:solidFill>
                  <a:srgbClr val="265175"/>
                </a:solidFill>
                <a:latin typeface="Arial Black" panose="020B0A04020102020204" pitchFamily="34" charset="0"/>
              </a:rPr>
              <a:t>desempenho?</a:t>
            </a:r>
          </a:p>
          <a:p>
            <a:pPr marL="0" indent="0">
              <a:buNone/>
            </a:pPr>
            <a:endParaRPr lang="pt-BR" sz="2800" dirty="0" smtClean="0">
              <a:solidFill>
                <a:srgbClr val="265175"/>
              </a:solidFill>
              <a:latin typeface="Arial Black" panose="020B0A04020102020204" pitchFamily="34" charset="0"/>
            </a:endParaRPr>
          </a:p>
          <a:p>
            <a:r>
              <a:rPr lang="pt-BR" sz="2800" dirty="0">
                <a:solidFill>
                  <a:srgbClr val="265175"/>
                </a:solidFill>
                <a:latin typeface="Arial Black" panose="020B0A04020102020204" pitchFamily="34" charset="0"/>
              </a:rPr>
              <a:t>C</a:t>
            </a:r>
            <a:r>
              <a:rPr lang="pt-BR" sz="2800" dirty="0" smtClean="0">
                <a:solidFill>
                  <a:srgbClr val="265175"/>
                </a:solidFill>
                <a:latin typeface="Arial Black" panose="020B0A04020102020204" pitchFamily="34" charset="0"/>
              </a:rPr>
              <a:t>omo </a:t>
            </a:r>
            <a:r>
              <a:rPr lang="pt-BR" sz="2800" dirty="0">
                <a:solidFill>
                  <a:srgbClr val="265175"/>
                </a:solidFill>
                <a:latin typeface="Arial Black" panose="020B0A04020102020204" pitchFamily="34" charset="0"/>
              </a:rPr>
              <a:t>caminhar em direção ao fortalecimento de nossa </a:t>
            </a:r>
            <a:r>
              <a:rPr lang="pt-BR" sz="2800" dirty="0" smtClean="0">
                <a:solidFill>
                  <a:srgbClr val="265175"/>
                </a:solidFill>
                <a:latin typeface="Arial Black" panose="020B0A04020102020204" pitchFamily="34" charset="0"/>
              </a:rPr>
              <a:t>Instituição?</a:t>
            </a:r>
          </a:p>
          <a:p>
            <a:pPr marL="0" indent="0">
              <a:buNone/>
            </a:pPr>
            <a:endParaRPr lang="pt-BR" sz="2800" dirty="0" smtClean="0">
              <a:solidFill>
                <a:srgbClr val="265175"/>
              </a:solidFill>
              <a:latin typeface="Arial Black" panose="020B0A04020102020204" pitchFamily="34" charset="0"/>
            </a:endParaRPr>
          </a:p>
          <a:p>
            <a:r>
              <a:rPr lang="pt-BR" sz="2800" dirty="0" smtClean="0">
                <a:solidFill>
                  <a:srgbClr val="265175"/>
                </a:solidFill>
                <a:latin typeface="Arial Black" panose="020B0A04020102020204" pitchFamily="34" charset="0"/>
              </a:rPr>
              <a:t>Como </a:t>
            </a:r>
            <a:r>
              <a:rPr lang="pt-BR" sz="2800" dirty="0">
                <a:solidFill>
                  <a:srgbClr val="265175"/>
                </a:solidFill>
                <a:latin typeface="Arial Black" panose="020B0A04020102020204" pitchFamily="34" charset="0"/>
              </a:rPr>
              <a:t>conciliar </a:t>
            </a:r>
            <a:r>
              <a:rPr lang="pt-BR" sz="2800" dirty="0" smtClean="0">
                <a:solidFill>
                  <a:srgbClr val="265175"/>
                </a:solidFill>
                <a:latin typeface="Arial Black" panose="020B0A04020102020204" pitchFamily="34" charset="0"/>
              </a:rPr>
              <a:t>expansão e qualidade no cotidiano universitário?</a:t>
            </a:r>
          </a:p>
          <a:p>
            <a:pPr marL="0" indent="0">
              <a:buNone/>
            </a:pPr>
            <a:endParaRPr lang="pt-BR" sz="2800" dirty="0" smtClean="0">
              <a:solidFill>
                <a:srgbClr val="265175"/>
              </a:solidFill>
              <a:latin typeface="Arial Black" panose="020B0A04020102020204" pitchFamily="34" charset="0"/>
            </a:endParaRPr>
          </a:p>
          <a:p>
            <a:r>
              <a:rPr lang="pt-BR" sz="2800" dirty="0" smtClean="0">
                <a:solidFill>
                  <a:srgbClr val="265175"/>
                </a:solidFill>
                <a:latin typeface="Arial Black" panose="020B0A04020102020204" pitchFamily="34" charset="0"/>
              </a:rPr>
              <a:t>Como consolidar </a:t>
            </a:r>
            <a:r>
              <a:rPr lang="pt-BR" sz="2800" dirty="0">
                <a:solidFill>
                  <a:srgbClr val="265175"/>
                </a:solidFill>
                <a:latin typeface="Arial Black" panose="020B0A04020102020204" pitchFamily="34" charset="0"/>
              </a:rPr>
              <a:t>essa grandeza? </a:t>
            </a:r>
          </a:p>
        </p:txBody>
      </p:sp>
    </p:spTree>
    <p:extLst>
      <p:ext uri="{BB962C8B-B14F-4D97-AF65-F5344CB8AC3E}">
        <p14:creationId xmlns:p14="http://schemas.microsoft.com/office/powerpoint/2010/main" val="1622498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686360" y="2799911"/>
            <a:ext cx="3937156" cy="923330"/>
          </a:xfrm>
          <a:prstGeom prst="rect">
            <a:avLst/>
          </a:prstGeom>
          <a:noFill/>
        </p:spPr>
        <p:txBody>
          <a:bodyPr wrap="square" lIns="91440" tIns="45720" rIns="91440" bIns="45720">
            <a:spAutoFit/>
          </a:bodyPr>
          <a:lstStyle/>
          <a:p>
            <a:pPr algn="ctr"/>
            <a:r>
              <a:rPr lang="pt-BR" sz="5400" b="0" cap="none" spc="0" dirty="0" smtClean="0">
                <a:ln w="0"/>
                <a:solidFill>
                  <a:srgbClr val="265175"/>
                </a:solidFill>
                <a:effectLst>
                  <a:outerShdw blurRad="38100" dist="25400" dir="5400000" algn="ctr" rotWithShape="0">
                    <a:srgbClr val="6E747A">
                      <a:alpha val="43000"/>
                    </a:srgbClr>
                  </a:outerShdw>
                </a:effectLst>
                <a:latin typeface="Arial Black" panose="020B0A04020102020204" pitchFamily="34" charset="0"/>
              </a:rPr>
              <a:t>Reflexão</a:t>
            </a:r>
            <a:endParaRPr lang="pt-BR" sz="5400" b="0" cap="none" spc="0" dirty="0">
              <a:ln w="0"/>
              <a:solidFill>
                <a:srgbClr val="265175"/>
              </a:solidFill>
              <a:effectLst>
                <a:outerShdw blurRad="38100" dist="25400" dir="5400000" algn="ctr" rotWithShape="0">
                  <a:srgbClr val="6E747A">
                    <a:alpha val="43000"/>
                  </a:srgbClr>
                </a:outerShdw>
              </a:effectLst>
              <a:latin typeface="Arial Black" panose="020B0A04020102020204" pitchFamily="34" charset="0"/>
            </a:endParaRPr>
          </a:p>
        </p:txBody>
      </p:sp>
      <p:sp>
        <p:nvSpPr>
          <p:cNvPr id="10" name="Chave esquerda 9"/>
          <p:cNvSpPr/>
          <p:nvPr/>
        </p:nvSpPr>
        <p:spPr>
          <a:xfrm>
            <a:off x="4623516" y="531255"/>
            <a:ext cx="1339403" cy="5460642"/>
          </a:xfrm>
          <a:prstGeom prst="leftBrace">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pt-BR"/>
          </a:p>
        </p:txBody>
      </p:sp>
      <p:sp>
        <p:nvSpPr>
          <p:cNvPr id="11" name="Retângulo 10"/>
          <p:cNvSpPr/>
          <p:nvPr/>
        </p:nvSpPr>
        <p:spPr>
          <a:xfrm>
            <a:off x="6228877" y="1331718"/>
            <a:ext cx="2619115" cy="923330"/>
          </a:xfrm>
          <a:prstGeom prst="rect">
            <a:avLst/>
          </a:prstGeom>
          <a:noFill/>
        </p:spPr>
        <p:txBody>
          <a:bodyPr wrap="none" lIns="91440" tIns="45720" rIns="91440" bIns="45720">
            <a:spAutoFit/>
          </a:bodyPr>
          <a:lstStyle/>
          <a:p>
            <a:pPr algn="ctr"/>
            <a:r>
              <a:rPr lang="pt-BR" sz="5400" b="1" cap="none" spc="0" dirty="0" smtClean="0">
                <a:ln w="22225">
                  <a:solidFill>
                    <a:schemeClr val="accent2"/>
                  </a:solidFill>
                  <a:prstDash val="solid"/>
                </a:ln>
                <a:solidFill>
                  <a:schemeClr val="accent2">
                    <a:lumMod val="40000"/>
                    <a:lumOff val="60000"/>
                  </a:schemeClr>
                </a:solidFill>
                <a:effectLst/>
              </a:rPr>
              <a:t>Desafios</a:t>
            </a:r>
            <a:endParaRPr lang="pt-BR" sz="5400" b="1" cap="none" spc="0" dirty="0">
              <a:ln w="22225">
                <a:solidFill>
                  <a:schemeClr val="accent2"/>
                </a:solidFill>
                <a:prstDash val="solid"/>
              </a:ln>
              <a:solidFill>
                <a:schemeClr val="accent2">
                  <a:lumMod val="40000"/>
                  <a:lumOff val="60000"/>
                </a:schemeClr>
              </a:solidFill>
              <a:effectLst/>
            </a:endParaRPr>
          </a:p>
        </p:txBody>
      </p:sp>
      <p:sp>
        <p:nvSpPr>
          <p:cNvPr id="12" name="Retângulo 11"/>
          <p:cNvSpPr/>
          <p:nvPr/>
        </p:nvSpPr>
        <p:spPr>
          <a:xfrm>
            <a:off x="5962919" y="4023402"/>
            <a:ext cx="3635291" cy="923330"/>
          </a:xfrm>
          <a:prstGeom prst="rect">
            <a:avLst/>
          </a:prstGeom>
          <a:noFill/>
        </p:spPr>
        <p:txBody>
          <a:bodyPr wrap="none" lIns="91440" tIns="45720" rIns="91440" bIns="45720">
            <a:spAutoFit/>
          </a:bodyPr>
          <a:lstStyle/>
          <a:p>
            <a:pPr algn="ctr"/>
            <a:r>
              <a:rPr lang="pt-BR" sz="5400" b="1" cap="none" spc="0" dirty="0" smtClean="0">
                <a:ln w="22225">
                  <a:solidFill>
                    <a:schemeClr val="accent2"/>
                  </a:solidFill>
                  <a:prstDash val="solid"/>
                </a:ln>
                <a:solidFill>
                  <a:schemeClr val="accent2">
                    <a:lumMod val="40000"/>
                    <a:lumOff val="60000"/>
                  </a:schemeClr>
                </a:solidFill>
                <a:effectLst/>
              </a:rPr>
              <a:t>Proposições</a:t>
            </a:r>
            <a:endParaRPr lang="pt-BR" sz="5400" b="1" cap="none" spc="0" dirty="0">
              <a:ln w="22225">
                <a:solidFill>
                  <a:schemeClr val="accent2"/>
                </a:solidFill>
                <a:prstDash val="solid"/>
              </a:ln>
              <a:solidFill>
                <a:schemeClr val="accent2">
                  <a:lumMod val="40000"/>
                  <a:lumOff val="60000"/>
                </a:schemeClr>
              </a:solidFill>
              <a:effectLst/>
            </a:endParaRPr>
          </a:p>
        </p:txBody>
      </p:sp>
      <p:pic>
        <p:nvPicPr>
          <p:cNvPr id="13" name="Espaço Reservado para Conteúdo 5" descr="Uma imagem contendo texto&#10;&#10;Descrição gerada com muito alta confiança"/>
          <p:cNvPicPr>
            <a:picLocks noGrp="1"/>
          </p:cNvPicPr>
          <p:nvPr>
            <p:ph sz="half" idx="4294967295"/>
          </p:nvPr>
        </p:nvPicPr>
        <p:blipFill rotWithShape="1">
          <a:blip r:embed="rId2" cstate="print">
            <a:extLst>
              <a:ext uri="{28A0092B-C50C-407E-A947-70E740481C1C}">
                <a14:useLocalDpi xmlns:a14="http://schemas.microsoft.com/office/drawing/2010/main" val="0"/>
              </a:ext>
            </a:extLst>
          </a:blip>
          <a:srcRect t="5994" b="57009"/>
          <a:stretch/>
        </p:blipFill>
        <p:spPr bwMode="auto">
          <a:xfrm>
            <a:off x="265922" y="341142"/>
            <a:ext cx="11393993" cy="61225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183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pt-BR" dirty="0" smtClean="0">
                <a:latin typeface="Arial Black" panose="020B0A04020102020204" pitchFamily="34" charset="0"/>
              </a:rPr>
              <a:t>Princípios</a:t>
            </a:r>
            <a:endParaRPr lang="pt-BR" dirty="0">
              <a:latin typeface="Arial Black" panose="020B0A04020102020204" pitchFamily="34" charset="0"/>
            </a:endParaRPr>
          </a:p>
        </p:txBody>
      </p:sp>
      <p:sp>
        <p:nvSpPr>
          <p:cNvPr id="3" name="Espaço Reservado para Conteúdo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lstStyle/>
          <a:p>
            <a:pPr marL="0" indent="0">
              <a:buNone/>
            </a:pPr>
            <a:r>
              <a:rPr lang="pt-BR" sz="4800" dirty="0" smtClean="0"/>
              <a:t>Verdades fundantes que orientam e dão coerência a nossa prática universitária.</a:t>
            </a:r>
          </a:p>
          <a:p>
            <a:pPr marL="0" indent="0">
              <a:buNone/>
            </a:pPr>
            <a:endParaRPr lang="pt-BR" sz="4800" dirty="0" smtClean="0"/>
          </a:p>
          <a:p>
            <a:pPr marL="0" indent="0">
              <a:buNone/>
            </a:pPr>
            <a:r>
              <a:rPr lang="pt-BR" sz="4800" dirty="0" smtClean="0"/>
              <a:t>São os valores estruturantes que sustentam nossa Universidade.</a:t>
            </a:r>
          </a:p>
          <a:p>
            <a:pPr marL="0" indent="0">
              <a:buNone/>
            </a:pPr>
            <a:endParaRPr lang="pt-BR" dirty="0"/>
          </a:p>
        </p:txBody>
      </p:sp>
    </p:spTree>
    <p:extLst>
      <p:ext uri="{BB962C8B-B14F-4D97-AF65-F5344CB8AC3E}">
        <p14:creationId xmlns:p14="http://schemas.microsoft.com/office/powerpoint/2010/main" val="4011215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m para formaÃ§Ã£o Ã©tica e solidÃ¡ria imag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82" y="230004"/>
            <a:ext cx="9992978" cy="6627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611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sultado de imagem para formaÃ§Ã£o Ã©tica e solidÃ¡ria imag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8466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469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661</TotalTime>
  <Words>890</Words>
  <Application>Microsoft Office PowerPoint</Application>
  <PresentationFormat>Widescreen</PresentationFormat>
  <Paragraphs>85</Paragraphs>
  <Slides>17</Slides>
  <Notes>9</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17</vt:i4>
      </vt:variant>
    </vt:vector>
  </HeadingPairs>
  <TitlesOfParts>
    <vt:vector size="22" baseType="lpstr">
      <vt:lpstr>Arial</vt:lpstr>
      <vt:lpstr>Arial Black</vt:lpstr>
      <vt:lpstr>Calibri</vt:lpstr>
      <vt:lpstr>Calibri Light</vt:lpstr>
      <vt:lpstr>Tema do Office</vt:lpstr>
      <vt:lpstr>Apresentação do PowerPoint</vt:lpstr>
      <vt:lpstr>Apresentação do PowerPoint</vt:lpstr>
      <vt:lpstr>Apresentação do PowerPoint</vt:lpstr>
      <vt:lpstr>Apresentação do PowerPoint</vt:lpstr>
      <vt:lpstr>Questionamentos  constantes</vt:lpstr>
      <vt:lpstr>Apresentação do PowerPoint</vt:lpstr>
      <vt:lpstr>Princípios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Muito obrigada!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Maria Cristina M. de Figueiredo Bacovis</dc:creator>
  <cp:lastModifiedBy>Maria Cristina M. de Figueiredo Bacovis</cp:lastModifiedBy>
  <cp:revision>40</cp:revision>
  <dcterms:created xsi:type="dcterms:W3CDTF">2018-06-25T19:18:49Z</dcterms:created>
  <dcterms:modified xsi:type="dcterms:W3CDTF">2018-09-12T12:01:46Z</dcterms:modified>
</cp:coreProperties>
</file>