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4" r:id="rId4"/>
    <p:sldId id="262" r:id="rId5"/>
    <p:sldId id="264" r:id="rId6"/>
    <p:sldId id="266" r:id="rId7"/>
    <p:sldId id="267" r:id="rId8"/>
    <p:sldId id="265" r:id="rId9"/>
    <p:sldId id="268" r:id="rId10"/>
    <p:sldId id="269" r:id="rId11"/>
    <p:sldId id="271" r:id="rId12"/>
    <p:sldId id="270" r:id="rId13"/>
    <p:sldId id="276" r:id="rId14"/>
    <p:sldId id="272" r:id="rId15"/>
    <p:sldId id="273" r:id="rId16"/>
    <p:sldId id="274" r:id="rId17"/>
    <p:sldId id="287" r:id="rId18"/>
    <p:sldId id="275" r:id="rId19"/>
    <p:sldId id="277" r:id="rId20"/>
    <p:sldId id="288" r:id="rId21"/>
    <p:sldId id="280" r:id="rId22"/>
    <p:sldId id="278" r:id="rId23"/>
    <p:sldId id="279" r:id="rId24"/>
    <p:sldId id="281" r:id="rId25"/>
    <p:sldId id="282" r:id="rId26"/>
    <p:sldId id="283" r:id="rId27"/>
    <p:sldId id="28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85" r:id="rId38"/>
    <p:sldId id="290" r:id="rId39"/>
    <p:sldId id="291" r:id="rId4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2" autoAdjust="0"/>
    <p:restoredTop sz="94099" autoAdjust="0"/>
  </p:normalViewPr>
  <p:slideViewPr>
    <p:cSldViewPr>
      <p:cViewPr>
        <p:scale>
          <a:sx n="90" d="100"/>
          <a:sy n="90" d="100"/>
        </p:scale>
        <p:origin x="-17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EDC3-1DB8-4667-AD5D-ABC3FD7BE911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16C8-FED9-4E0A-A8DA-49C404AF8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17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BC07-69B5-4D1B-B070-670CE730690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AE92-2F76-4B41-9613-AF38FACC22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5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AE92-2F76-4B41-9613-AF38FACC222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87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10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79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57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05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58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0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12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76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78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65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AF99-8783-4BD6-8C9A-1734D6C87358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62AF-1228-4FC2-ADA4-977852549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7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mec.mec.gov.b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3600400"/>
          </a:xfrm>
          <a:scene3d>
            <a:camera prst="perspectiveFront"/>
            <a:lightRig rig="threePt" dir="t"/>
          </a:scene3d>
        </p:spPr>
        <p:txBody>
          <a:bodyPr>
            <a:normAutofit fontScale="90000"/>
            <a:sp3d extrusionH="57150">
              <a:bevelT w="82550" h="38100" prst="coolSlant"/>
              <a:extrusionClr>
                <a:schemeClr val="bg1"/>
              </a:extrusionClr>
            </a:sp3d>
          </a:bodyPr>
          <a:lstStyle/>
          <a:p>
            <a:r>
              <a:rPr lang="pt-BR" sz="2000" b="1" dirty="0" smtClean="0">
                <a:latin typeface="Garamond" panose="02020404030301010803" pitchFamily="18" charset="0"/>
              </a:rPr>
              <a:t/>
            </a:r>
            <a:br>
              <a:rPr lang="pt-BR" sz="2000" b="1" dirty="0" smtClean="0">
                <a:latin typeface="Garamond" panose="02020404030301010803" pitchFamily="18" charset="0"/>
              </a:rPr>
            </a:br>
            <a:r>
              <a:rPr lang="pt-BR" sz="2000" dirty="0" smtClean="0">
                <a:latin typeface="Garamond" panose="02020404030301010803" pitchFamily="18" charset="0"/>
              </a:rPr>
              <a:t/>
            </a:r>
            <a:br>
              <a:rPr lang="pt-BR" sz="2000" dirty="0" smtClean="0">
                <a:latin typeface="Garamond" panose="02020404030301010803" pitchFamily="18" charset="0"/>
              </a:rPr>
            </a:br>
            <a:r>
              <a:rPr lang="pt-BR" sz="2000" dirty="0" smtClean="0">
                <a:latin typeface="Garamond" panose="02020404030301010803" pitchFamily="18" charset="0"/>
              </a:rPr>
              <a:t/>
            </a:r>
            <a:br>
              <a:rPr lang="pt-BR" sz="2000" dirty="0" smtClean="0">
                <a:latin typeface="Garamond" panose="02020404030301010803" pitchFamily="18" charset="0"/>
              </a:rPr>
            </a:br>
            <a:r>
              <a:rPr lang="pt-BR" sz="2000" dirty="0" smtClean="0">
                <a:latin typeface="Garamond" panose="02020404030301010803" pitchFamily="18" charset="0"/>
              </a:rPr>
              <a:t/>
            </a:r>
            <a:br>
              <a:rPr lang="pt-BR" sz="2000" dirty="0" smtClean="0">
                <a:latin typeface="Garamond" panose="02020404030301010803" pitchFamily="18" charset="0"/>
              </a:rPr>
            </a:br>
            <a:r>
              <a:rPr lang="pt-BR" sz="2000" dirty="0" smtClean="0">
                <a:latin typeface="Garamond" panose="02020404030301010803" pitchFamily="18" charset="0"/>
              </a:rPr>
              <a:t/>
            </a:r>
            <a:br>
              <a:rPr lang="pt-BR" sz="2000" dirty="0" smtClean="0">
                <a:latin typeface="Garamond" panose="02020404030301010803" pitchFamily="18" charset="0"/>
              </a:rPr>
            </a:br>
            <a:r>
              <a:rPr lang="pt-BR" sz="1800" b="1" i="1" dirty="0" smtClean="0"/>
              <a:t>11</a:t>
            </a:r>
            <a:r>
              <a:rPr lang="pt-BR" sz="1800" b="1" i="1" dirty="0"/>
              <a:t>, 12 e 13 de setembro de 2018</a:t>
            </a:r>
            <a:br>
              <a:rPr lang="pt-BR" sz="1800" b="1" i="1" dirty="0"/>
            </a:br>
            <a:r>
              <a:rPr lang="pt-BR" sz="1800" b="1" i="1" dirty="0" err="1"/>
              <a:t>Câmpus</a:t>
            </a:r>
            <a:r>
              <a:rPr lang="pt-BR" sz="1800" b="1" i="1" dirty="0"/>
              <a:t> universitário de Nova Mutum – MT</a:t>
            </a: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>
                <a:latin typeface="Garamond" panose="02020404030301010803" pitchFamily="18" charset="0"/>
              </a:rPr>
              <a:t/>
            </a:r>
            <a:br>
              <a:rPr lang="pt-BR" sz="1800" b="1" dirty="0">
                <a:latin typeface="Garamond" panose="02020404030301010803" pitchFamily="18" charset="0"/>
              </a:rPr>
            </a:br>
            <a:r>
              <a:rPr lang="pt-BR" sz="1800" b="1" dirty="0" smtClean="0">
                <a:latin typeface="Garamond" panose="02020404030301010803" pitchFamily="18" charset="0"/>
              </a:rPr>
              <a:t/>
            </a:r>
            <a:br>
              <a:rPr lang="pt-BR" sz="1800" b="1" dirty="0" smtClean="0">
                <a:latin typeface="Garamond" panose="02020404030301010803" pitchFamily="18" charset="0"/>
              </a:rPr>
            </a:br>
            <a:r>
              <a:rPr lang="pt-BR" sz="3100" b="1" dirty="0" smtClean="0">
                <a:latin typeface="Garamond" panose="02020404030301010803" pitchFamily="18" charset="0"/>
              </a:rPr>
              <a:t/>
            </a:r>
            <a:br>
              <a:rPr lang="pt-BR" sz="3100" b="1" dirty="0" smtClean="0">
                <a:latin typeface="Garamond" panose="02020404030301010803" pitchFamily="18" charset="0"/>
              </a:rPr>
            </a:br>
            <a:r>
              <a:rPr lang="pt-BR" sz="3200" b="1" dirty="0" smtClean="0">
                <a:latin typeface="Comic Sans MS" panose="030F0702030302020204" pitchFamily="66" charset="0"/>
              </a:rPr>
              <a:t>Avaliação da Educação Superior no contexto da Legislação vigente</a:t>
            </a:r>
            <a:r>
              <a:rPr lang="pt-BR" sz="2700" b="1" dirty="0" smtClean="0">
                <a:latin typeface="Garamond" panose="02020404030301010803" pitchFamily="18" charset="0"/>
              </a:rPr>
              <a:t/>
            </a:r>
            <a:br>
              <a:rPr lang="pt-BR" sz="2700" b="1" dirty="0" smtClean="0">
                <a:latin typeface="Garamond" panose="02020404030301010803" pitchFamily="18" charset="0"/>
              </a:rPr>
            </a:br>
            <a:endParaRPr lang="pt-BR" sz="2700" dirty="0"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49763" y="5589240"/>
            <a:ext cx="5298700" cy="864096"/>
          </a:xfrm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pt-BR" sz="1800" b="1" i="1" dirty="0" err="1" smtClean="0">
                <a:solidFill>
                  <a:schemeClr val="tx1"/>
                </a:solidFill>
                <a:latin typeface="+mj-lt"/>
              </a:rPr>
              <a:t>Valdivina</a:t>
            </a:r>
            <a:r>
              <a:rPr lang="pt-BR" sz="1800" b="1" i="1" dirty="0" smtClean="0">
                <a:solidFill>
                  <a:schemeClr val="tx1"/>
                </a:solidFill>
                <a:latin typeface="+mj-lt"/>
              </a:rPr>
              <a:t> V. Bueno </a:t>
            </a:r>
            <a:r>
              <a:rPr lang="pt-BR" sz="1800" b="1" i="1" dirty="0" err="1" smtClean="0">
                <a:solidFill>
                  <a:schemeClr val="tx1"/>
                </a:solidFill>
                <a:latin typeface="+mj-lt"/>
              </a:rPr>
              <a:t>Pagel</a:t>
            </a:r>
            <a:r>
              <a:rPr lang="pt-BR" sz="18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/>
            <a:r>
              <a:rPr lang="pt-BR" sz="1700" b="1" i="1" dirty="0" err="1" smtClean="0">
                <a:solidFill>
                  <a:schemeClr val="tx1"/>
                </a:solidFill>
                <a:latin typeface="+mj-lt"/>
              </a:rPr>
              <a:t>Pró-Reitoria</a:t>
            </a:r>
            <a:r>
              <a:rPr lang="pt-BR" sz="1700" b="1" i="1" dirty="0" smtClean="0">
                <a:solidFill>
                  <a:schemeClr val="tx1"/>
                </a:solidFill>
                <a:latin typeface="+mj-lt"/>
              </a:rPr>
              <a:t> de Ensino de Graduação-PROEG</a:t>
            </a:r>
          </a:p>
          <a:p>
            <a:pPr algn="l"/>
            <a:r>
              <a:rPr lang="pt-BR" sz="1700" b="1" i="1" dirty="0" smtClean="0">
                <a:solidFill>
                  <a:schemeClr val="tx1"/>
                </a:solidFill>
                <a:latin typeface="+mj-lt"/>
              </a:rPr>
              <a:t>Diretoria </a:t>
            </a:r>
            <a:r>
              <a:rPr lang="pt-BR" sz="1700" b="1" i="1" dirty="0">
                <a:solidFill>
                  <a:schemeClr val="tx1"/>
                </a:solidFill>
                <a:latin typeface="+mj-lt"/>
              </a:rPr>
              <a:t>de Regulação e Avaliação da Educação </a:t>
            </a:r>
            <a:r>
              <a:rPr lang="pt-BR" sz="1700" b="1" i="1" dirty="0" smtClean="0">
                <a:solidFill>
                  <a:schemeClr val="tx1"/>
                </a:solidFill>
                <a:latin typeface="+mj-lt"/>
              </a:rPr>
              <a:t>Superior</a:t>
            </a:r>
            <a:endParaRPr lang="pt-BR" sz="1700" b="1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91257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" name="Imagem 5" descr="Uma imagem contendo texto&#10;&#10;Descrição gerada com muito alta confianç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b="57009"/>
          <a:stretch/>
        </p:blipFill>
        <p:spPr bwMode="auto">
          <a:xfrm>
            <a:off x="539552" y="332655"/>
            <a:ext cx="8208911" cy="1368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43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As </a:t>
            </a:r>
            <a:r>
              <a:rPr lang="pt-BR" dirty="0"/>
              <a:t>avaliações externas das IES </a:t>
            </a:r>
            <a:r>
              <a:rPr lang="pt-BR" dirty="0" smtClean="0"/>
              <a:t>vinculadas </a:t>
            </a:r>
            <a:r>
              <a:rPr lang="pt-BR" dirty="0"/>
              <a:t>ao Sistema Estadual de Educação são de </a:t>
            </a:r>
            <a:r>
              <a:rPr lang="pt-BR" dirty="0" smtClean="0"/>
              <a:t>responsabilidade:</a:t>
            </a:r>
          </a:p>
          <a:p>
            <a:r>
              <a:rPr lang="pt-BR" dirty="0" smtClean="0"/>
              <a:t> </a:t>
            </a:r>
            <a:r>
              <a:rPr lang="pt-BR" dirty="0"/>
              <a:t>do INEP, </a:t>
            </a:r>
            <a:endParaRPr lang="pt-BR" dirty="0" smtClean="0"/>
          </a:p>
          <a:p>
            <a:r>
              <a:rPr lang="pt-BR" dirty="0" smtClean="0"/>
              <a:t>da </a:t>
            </a:r>
            <a:r>
              <a:rPr lang="pt-BR" dirty="0"/>
              <a:t>SECITEC e </a:t>
            </a:r>
            <a:endParaRPr lang="pt-BR" dirty="0" smtClean="0"/>
          </a:p>
          <a:p>
            <a:r>
              <a:rPr lang="pt-BR" dirty="0" smtClean="0"/>
              <a:t>do </a:t>
            </a:r>
            <a:r>
              <a:rPr lang="pt-BR" dirty="0"/>
              <a:t>CEE/MT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Estando-os em consonância com o </a:t>
            </a:r>
            <a:r>
              <a:rPr lang="pt-BR" dirty="0" err="1" smtClean="0"/>
              <a:t>Sinaes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566682"/>
            <a:ext cx="8640960" cy="135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dirty="0" smtClean="0">
                <a:latin typeface="Comic Sans MS" panose="030F0702030302020204" pitchFamily="66" charset="0"/>
              </a:rPr>
              <a:t> – </a:t>
            </a:r>
            <a:r>
              <a:rPr lang="pt-BR" sz="9600" b="1" dirty="0" err="1" smtClean="0">
                <a:latin typeface="Comic Sans MS" panose="030F0702030302020204" pitchFamily="66" charset="0"/>
              </a:rPr>
              <a:t>Sinaes</a:t>
            </a:r>
            <a:r>
              <a:rPr lang="pt-BR" sz="9600" b="1" dirty="0" smtClean="0">
                <a:latin typeface="Comic Sans MS" panose="030F0702030302020204" pitchFamily="66" charset="0"/>
              </a:rPr>
              <a:t> -</a:t>
            </a:r>
            <a:r>
              <a:rPr lang="pt-BR" sz="2400" b="1" dirty="0" smtClean="0">
                <a:latin typeface="Comic Sans MS" panose="030F0702030302020204" pitchFamily="66" charset="0"/>
              </a:rPr>
              <a:t/>
            </a:r>
            <a:br>
              <a:rPr lang="pt-BR" sz="2400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5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>Resolução Normativa n° 01/2017-CEE/MT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1979712" y="5013176"/>
            <a:ext cx="4968552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ficam isentos da avaliação </a:t>
            </a:r>
            <a:r>
              <a:rPr lang="pt-BR" sz="2400" b="1" i="1" dirty="0" smtClean="0">
                <a:solidFill>
                  <a:schemeClr val="tx1"/>
                </a:solidFill>
              </a:rPr>
              <a:t>in loco</a:t>
            </a:r>
            <a:r>
              <a:rPr lang="pt-BR" sz="2400" b="1" dirty="0" smtClean="0">
                <a:solidFill>
                  <a:schemeClr val="tx1"/>
                </a:solidFill>
              </a:rPr>
              <a:t>.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9572" y="3645024"/>
            <a:ext cx="7704856" cy="986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</a:rPr>
              <a:t>Os cursos com CPC satisfatório e as IES com IGC satisfatório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9572" y="1268760"/>
            <a:ext cx="7524836" cy="19442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Adota o Ciclo Avaliativo dos SINAES como referencial para os processos de recredenciamento de instituições e renovação de reconhecimento de cursos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Resolução </a:t>
            </a:r>
            <a:r>
              <a:rPr lang="pt-BR" sz="2800" b="1" dirty="0"/>
              <a:t>Normativa n° 01/2017-CEE/MT</a:t>
            </a:r>
            <a:br>
              <a:rPr lang="pt-BR" sz="2800" b="1" dirty="0"/>
            </a:br>
            <a:endParaRPr lang="pt-BR" sz="28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182370" y="1218297"/>
            <a:ext cx="2013366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chemeClr val="tx1"/>
                </a:solidFill>
              </a:rPr>
              <a:t>Estabelece que avaliação das IES e dos Cursos vinculados ao Sistema Estadual será realizada: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31840" y="1196752"/>
            <a:ext cx="5904656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pela </a:t>
            </a:r>
            <a:r>
              <a:rPr lang="pt-BR" sz="2400" dirty="0">
                <a:solidFill>
                  <a:schemeClr val="tx1"/>
                </a:solidFill>
              </a:rPr>
              <a:t>comunidade institucional, sob a forma de </a:t>
            </a:r>
            <a:r>
              <a:rPr lang="pt-BR" sz="2400" dirty="0" err="1">
                <a:solidFill>
                  <a:schemeClr val="tx1"/>
                </a:solidFill>
              </a:rPr>
              <a:t>autoavaliação</a:t>
            </a:r>
            <a:r>
              <a:rPr lang="pt-BR" sz="2400" dirty="0">
                <a:solidFill>
                  <a:schemeClr val="tx1"/>
                </a:solidFill>
              </a:rPr>
              <a:t>, por meio da </a:t>
            </a:r>
            <a:r>
              <a:rPr lang="pt-BR" sz="2400" dirty="0" smtClean="0">
                <a:solidFill>
                  <a:schemeClr val="tx1"/>
                </a:solidFill>
              </a:rPr>
              <a:t>(</a:t>
            </a:r>
            <a:r>
              <a:rPr lang="pt-BR" sz="2400" dirty="0">
                <a:solidFill>
                  <a:schemeClr val="tx1"/>
                </a:solidFill>
              </a:rPr>
              <a:t>CPA</a:t>
            </a:r>
            <a:r>
              <a:rPr lang="pt-BR" sz="2400" dirty="0" smtClean="0">
                <a:solidFill>
                  <a:schemeClr val="tx1"/>
                </a:solidFill>
              </a:rPr>
              <a:t>);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pela </a:t>
            </a:r>
            <a:r>
              <a:rPr lang="pt-BR" sz="2400" dirty="0">
                <a:solidFill>
                  <a:schemeClr val="tx1"/>
                </a:solidFill>
              </a:rPr>
              <a:t>Secretaria de Estado de Ciência, Tecnologia e Inovação de Mato Grosso - SECITEC, </a:t>
            </a:r>
            <a:r>
              <a:rPr lang="pt-BR" sz="2400" dirty="0" smtClean="0">
                <a:solidFill>
                  <a:schemeClr val="tx1"/>
                </a:solidFill>
              </a:rPr>
              <a:t>autorizativos </a:t>
            </a:r>
            <a:r>
              <a:rPr lang="pt-BR" sz="2400" dirty="0">
                <a:solidFill>
                  <a:schemeClr val="tx1"/>
                </a:solidFill>
              </a:rPr>
              <a:t>das IES e de seus cursos;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pelo </a:t>
            </a:r>
            <a:r>
              <a:rPr lang="pt-BR" sz="2400" dirty="0">
                <a:solidFill>
                  <a:schemeClr val="tx1"/>
                </a:solidFill>
              </a:rPr>
              <a:t>Conselho Estadual de Educação - CEE/MT, nos termos da legislação vigente, para fins de regulação da IES e de seus cursos;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pelo MEC/INEP, </a:t>
            </a:r>
            <a:r>
              <a:rPr lang="pt-BR" sz="2400" dirty="0">
                <a:solidFill>
                  <a:schemeClr val="tx1"/>
                </a:solidFill>
              </a:rPr>
              <a:t>por meio do Exame Nacional de Desempenho do Estudante - ENADE.</a:t>
            </a: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2701616" y="2348880"/>
            <a:ext cx="6164805" cy="7200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680069" y="3861048"/>
            <a:ext cx="6186351" cy="3958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701616" y="5373216"/>
            <a:ext cx="6164804" cy="36004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ta para a direita 32"/>
          <p:cNvSpPr/>
          <p:nvPr/>
        </p:nvSpPr>
        <p:spPr>
          <a:xfrm>
            <a:off x="2815303" y="1363190"/>
            <a:ext cx="28803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>
            <a:off x="2843810" y="5734058"/>
            <a:ext cx="28803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a direita 35"/>
          <p:cNvSpPr/>
          <p:nvPr/>
        </p:nvSpPr>
        <p:spPr>
          <a:xfrm>
            <a:off x="3313684" y="4291515"/>
            <a:ext cx="28803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a direita 36"/>
          <p:cNvSpPr/>
          <p:nvPr/>
        </p:nvSpPr>
        <p:spPr>
          <a:xfrm>
            <a:off x="3313684" y="2439826"/>
            <a:ext cx="28803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esquerda 15"/>
          <p:cNvSpPr/>
          <p:nvPr/>
        </p:nvSpPr>
        <p:spPr>
          <a:xfrm>
            <a:off x="2089548" y="1187263"/>
            <a:ext cx="1224136" cy="5328592"/>
          </a:xfrm>
          <a:prstGeom prst="leftBrace">
            <a:avLst>
              <a:gd name="adj1" fmla="val 0"/>
              <a:gd name="adj2" fmla="val 5000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8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O </a:t>
            </a:r>
            <a:r>
              <a:rPr lang="pt-BR" sz="2000" dirty="0"/>
              <a:t>MEC torna público e disponível o resultado o </a:t>
            </a:r>
            <a:r>
              <a:rPr lang="pt-BR" sz="2000" b="1" dirty="0"/>
              <a:t>Índice Geral de Cursos – IGC</a:t>
            </a:r>
            <a:r>
              <a:rPr lang="pt-BR" sz="2000" dirty="0"/>
              <a:t>, </a:t>
            </a:r>
            <a:r>
              <a:rPr lang="pt-BR" sz="2000" b="1" dirty="0"/>
              <a:t>Conceito Preliminar de Curso – CPC</a:t>
            </a:r>
            <a:r>
              <a:rPr lang="pt-BR" sz="2000" dirty="0"/>
              <a:t> e o Conceito </a:t>
            </a:r>
            <a:r>
              <a:rPr lang="pt-BR" sz="2000" dirty="0" err="1"/>
              <a:t>Enade</a:t>
            </a:r>
            <a:r>
              <a:rPr lang="pt-BR" sz="2000" dirty="0"/>
              <a:t> por meio do </a:t>
            </a:r>
            <a:r>
              <a:rPr lang="pt-BR" sz="2000" dirty="0" err="1"/>
              <a:t>e-MEC</a:t>
            </a:r>
            <a:r>
              <a:rPr lang="pt-BR" sz="2000" dirty="0"/>
              <a:t>.</a:t>
            </a:r>
            <a:br>
              <a:rPr lang="pt-BR" sz="2000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r>
              <a:rPr lang="pt-BR" sz="2400" b="1" dirty="0" smtClean="0"/>
              <a:t>Disponível </a:t>
            </a:r>
            <a:r>
              <a:rPr lang="pt-BR" sz="2400" b="1" dirty="0"/>
              <a:t>em: </a:t>
            </a:r>
            <a:r>
              <a:rPr lang="pt-BR" sz="2400" b="1" u="sng" dirty="0">
                <a:hlinkClick r:id="rId2"/>
              </a:rPr>
              <a:t>http://emec.mec.gov.br/</a:t>
            </a:r>
            <a:endParaRPr lang="pt-BR" sz="2400" b="1" dirty="0"/>
          </a:p>
          <a:p>
            <a:endParaRPr lang="pt-BR" b="1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08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Resolução Normativa n° 01/2017-CEE/MT</a:t>
            </a:r>
            <a:br>
              <a:rPr lang="pt-BR" sz="3200" b="1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398287" y="2276872"/>
            <a:ext cx="2016224" cy="2736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Outras atribuições estabelecidas pelo </a:t>
            </a:r>
          </a:p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CEE/MT 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47864" y="1546349"/>
            <a:ext cx="5472608" cy="4690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 smtClean="0">
              <a:solidFill>
                <a:schemeClr val="tx1"/>
              </a:solidFill>
            </a:endParaRPr>
          </a:p>
          <a:p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        </a:t>
            </a:r>
            <a:r>
              <a:rPr lang="pt-BR" sz="3000" dirty="0">
                <a:solidFill>
                  <a:schemeClr val="tx1"/>
                </a:solidFill>
              </a:rPr>
              <a:t>O</a:t>
            </a:r>
            <a:r>
              <a:rPr lang="pt-BR" sz="3000" dirty="0" smtClean="0">
                <a:solidFill>
                  <a:schemeClr val="tx1"/>
                </a:solidFill>
              </a:rPr>
              <a:t> preenchido pela IES do Formulário Elétrico-FE pela IES</a:t>
            </a:r>
          </a:p>
          <a:p>
            <a:pPr algn="just"/>
            <a:endParaRPr lang="pt-BR" sz="3000" dirty="0" smtClean="0">
              <a:solidFill>
                <a:schemeClr val="tx1"/>
              </a:solidFill>
            </a:endParaRPr>
          </a:p>
          <a:p>
            <a:pPr algn="just"/>
            <a:r>
              <a:rPr lang="pt-BR" sz="3000" dirty="0" smtClean="0">
                <a:solidFill>
                  <a:schemeClr val="tx1"/>
                </a:solidFill>
              </a:rPr>
              <a:t>      </a:t>
            </a:r>
            <a:r>
              <a:rPr lang="pt-BR" sz="3000" dirty="0">
                <a:solidFill>
                  <a:schemeClr val="tx1"/>
                </a:solidFill>
              </a:rPr>
              <a:t>A</a:t>
            </a:r>
            <a:r>
              <a:rPr lang="pt-BR" sz="3000" dirty="0" smtClean="0">
                <a:solidFill>
                  <a:schemeClr val="tx1"/>
                </a:solidFill>
              </a:rPr>
              <a:t> celebração </a:t>
            </a:r>
            <a:r>
              <a:rPr lang="pt-BR" sz="3000" dirty="0">
                <a:solidFill>
                  <a:schemeClr val="tx1"/>
                </a:solidFill>
              </a:rPr>
              <a:t>de protocolo de </a:t>
            </a:r>
            <a:r>
              <a:rPr lang="pt-BR" sz="3000" dirty="0" smtClean="0">
                <a:solidFill>
                  <a:schemeClr val="tx1"/>
                </a:solidFill>
              </a:rPr>
              <a:t>compromisso </a:t>
            </a:r>
            <a:r>
              <a:rPr lang="pt-BR" sz="2000" dirty="0" smtClean="0">
                <a:solidFill>
                  <a:schemeClr val="tx1"/>
                </a:solidFill>
              </a:rPr>
              <a:t>(na </a:t>
            </a:r>
            <a:r>
              <a:rPr lang="pt-BR" sz="2000" dirty="0">
                <a:solidFill>
                  <a:schemeClr val="tx1"/>
                </a:solidFill>
              </a:rPr>
              <a:t>hipótese da obtenção de conceitos insatisfatórios, após a realização de visita in </a:t>
            </a:r>
            <a:r>
              <a:rPr lang="pt-BR" sz="2000" dirty="0" smtClean="0">
                <a:solidFill>
                  <a:schemeClr val="tx1"/>
                </a:solidFill>
              </a:rPr>
              <a:t>loco e, </a:t>
            </a:r>
            <a:r>
              <a:rPr lang="pt-BR" sz="2000" dirty="0">
                <a:solidFill>
                  <a:schemeClr val="tx1"/>
                </a:solidFill>
              </a:rPr>
              <a:t>exaurido o recurso </a:t>
            </a:r>
            <a:r>
              <a:rPr lang="pt-BR" sz="2000" dirty="0" smtClean="0">
                <a:solidFill>
                  <a:schemeClr val="tx1"/>
                </a:solidFill>
              </a:rPr>
              <a:t>cabível)</a:t>
            </a:r>
            <a:endParaRPr lang="pt-BR" sz="2000" dirty="0">
              <a:solidFill>
                <a:schemeClr val="tx1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Seta para a direita 6"/>
          <p:cNvSpPr/>
          <p:nvPr/>
        </p:nvSpPr>
        <p:spPr>
          <a:xfrm>
            <a:off x="2524725" y="3455829"/>
            <a:ext cx="648072" cy="622219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491880" y="2682951"/>
            <a:ext cx="267094" cy="386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473613" y="4051103"/>
            <a:ext cx="267094" cy="386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pt-BR" sz="3200" b="1" dirty="0"/>
              <a:t>Resolução Normativa n° 03/2016-CEE/MT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          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Institui </a:t>
            </a:r>
            <a:r>
              <a:rPr lang="pt-BR" dirty="0"/>
              <a:t>o Sistema de Gestão da Educação Superior - SIGES relativo aos processos de regulação, avaliação e supervisão da Educação Superior no Sistema Estadual de Educação de Mato Grosso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A </a:t>
            </a:r>
            <a:r>
              <a:rPr lang="pt-BR" dirty="0"/>
              <a:t>tramitação dos processos regulatórios de Instituições e Cursos de Graduação será feita exclusivamente em meio eletrônico.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Seta para a direita 5"/>
          <p:cNvSpPr/>
          <p:nvPr/>
        </p:nvSpPr>
        <p:spPr>
          <a:xfrm>
            <a:off x="747289" y="1988840"/>
            <a:ext cx="572922" cy="504056"/>
          </a:xfrm>
          <a:prstGeom prst="rightArrow">
            <a:avLst>
              <a:gd name="adj1" fmla="val 50000"/>
              <a:gd name="adj2" fmla="val 5561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755576" y="4437112"/>
            <a:ext cx="572922" cy="504056"/>
          </a:xfrm>
          <a:prstGeom prst="rightArrow">
            <a:avLst>
              <a:gd name="adj1" fmla="val 50000"/>
              <a:gd name="adj2" fmla="val 5561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4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 algn="ctr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24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/>
              <a:t>Instrumento de Avaliação de Cursos de Graduação </a:t>
            </a:r>
            <a:br>
              <a:rPr lang="pt-BR" sz="3100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13387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O Instrumento de Avaliação é a </a:t>
            </a:r>
            <a:r>
              <a:rPr lang="pt-BR" sz="2800" b="1" dirty="0"/>
              <a:t>ferramenta </a:t>
            </a:r>
            <a:r>
              <a:rPr lang="pt-BR" sz="2800" dirty="0"/>
              <a:t>que contém </a:t>
            </a:r>
            <a:r>
              <a:rPr lang="pt-BR" sz="2800" b="1" dirty="0"/>
              <a:t>dimensões</a:t>
            </a:r>
            <a:r>
              <a:rPr lang="pt-BR" sz="2800" dirty="0"/>
              <a:t>, </a:t>
            </a:r>
            <a:r>
              <a:rPr lang="pt-BR" sz="2800" b="1" dirty="0"/>
              <a:t>indicadores </a:t>
            </a:r>
            <a:r>
              <a:rPr lang="pt-BR" sz="2800" dirty="0"/>
              <a:t>e </a:t>
            </a:r>
            <a:r>
              <a:rPr lang="pt-BR" sz="2800" b="1" dirty="0"/>
              <a:t>critérios de análise </a:t>
            </a:r>
            <a:r>
              <a:rPr lang="pt-BR" sz="2800" dirty="0"/>
              <a:t>associados, a serem observados pela </a:t>
            </a:r>
            <a:r>
              <a:rPr lang="pt-BR" sz="2800" b="1" dirty="0"/>
              <a:t>Comissão Avaliadora </a:t>
            </a:r>
            <a:r>
              <a:rPr lang="pt-BR" sz="2800" dirty="0"/>
              <a:t>antes da visita e no </a:t>
            </a:r>
            <a:r>
              <a:rPr lang="pt-BR" sz="2800" b="1" dirty="0"/>
              <a:t>ato de verificação das condições de funcionamento </a:t>
            </a:r>
            <a:r>
              <a:rPr lang="pt-BR" sz="2800" dirty="0"/>
              <a:t>de Cursos de Graduação e Instituições de Ensino Superior</a:t>
            </a:r>
            <a:r>
              <a:rPr lang="pt-BR" sz="2800" dirty="0" smtClean="0"/>
              <a:t>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A Comissão Avaliadora procederá à avaliação </a:t>
            </a:r>
            <a:r>
              <a:rPr lang="pt-BR" sz="2800" i="1" dirty="0"/>
              <a:t>in loco</a:t>
            </a:r>
            <a:r>
              <a:rPr lang="pt-BR" sz="2800" dirty="0"/>
              <a:t> orientada pelo </a:t>
            </a:r>
            <a:r>
              <a:rPr lang="pt-BR" sz="2800" b="1" dirty="0"/>
              <a:t>Instrumento de Avaliação </a:t>
            </a:r>
            <a:r>
              <a:rPr lang="pt-BR" sz="2800" dirty="0"/>
              <a:t>e pelo Formulário Eletrônico – FE.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81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Novo </a:t>
            </a:r>
            <a:r>
              <a:rPr lang="pt-BR" sz="3600" b="1" dirty="0"/>
              <a:t>Instrumento de </a:t>
            </a:r>
            <a:r>
              <a:rPr lang="pt-BR" sz="3600" b="1" dirty="0" smtClean="0"/>
              <a:t>Avaliação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b="1" i="1" dirty="0"/>
              <a:t>I</a:t>
            </a:r>
            <a:r>
              <a:rPr lang="pt-BR" sz="2800" b="1" i="1" dirty="0" smtClean="0"/>
              <a:t>ndicadores e dimensões</a:t>
            </a:r>
            <a:endParaRPr lang="pt-BR" sz="2400" b="1" i="1" dirty="0" smtClean="0"/>
          </a:p>
          <a:p>
            <a:pPr marL="0" indent="0" algn="just">
              <a:buNone/>
            </a:pPr>
            <a:r>
              <a:rPr lang="pt-BR" sz="2400" dirty="0" smtClean="0"/>
              <a:t>No </a:t>
            </a:r>
            <a:r>
              <a:rPr lang="pt-BR" sz="2400" dirty="0"/>
              <a:t>Instrumento </a:t>
            </a:r>
            <a:r>
              <a:rPr lang="pt-BR" sz="2400" dirty="0" smtClean="0"/>
              <a:t>anterior as </a:t>
            </a:r>
            <a:r>
              <a:rPr lang="pt-BR" sz="2400" dirty="0"/>
              <a:t>dimensões tiveram uma redução no número de </a:t>
            </a:r>
            <a:r>
              <a:rPr lang="pt-BR" sz="2400" dirty="0" smtClean="0"/>
              <a:t>indicadores, possuía 90 </a:t>
            </a:r>
            <a:r>
              <a:rPr lang="pt-BR" sz="2400" dirty="0"/>
              <a:t>indicadores e </a:t>
            </a:r>
            <a:r>
              <a:rPr lang="pt-BR" sz="2400" dirty="0" smtClean="0"/>
              <a:t>atualmente </a:t>
            </a:r>
            <a:r>
              <a:rPr lang="pt-BR" sz="2400" dirty="0"/>
              <a:t>59 </a:t>
            </a:r>
            <a:r>
              <a:rPr lang="pt-BR" sz="2400" dirty="0" smtClean="0"/>
              <a:t>indicadores  (redutivo de 31 indicadores) </a:t>
            </a:r>
            <a:endParaRPr lang="pt-BR" sz="2400" dirty="0"/>
          </a:p>
          <a:p>
            <a:pPr marL="0" indent="0">
              <a:buNone/>
            </a:pPr>
            <a:r>
              <a:rPr lang="pt-BR" sz="2800" b="1" dirty="0" smtClean="0"/>
              <a:t>Comparativo</a:t>
            </a:r>
            <a:endParaRPr lang="pt-BR" sz="2400" b="1" dirty="0" smtClean="0"/>
          </a:p>
          <a:p>
            <a:endParaRPr lang="pt-BR" sz="2000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08600"/>
              </p:ext>
            </p:extLst>
          </p:nvPr>
        </p:nvGraphicFramePr>
        <p:xfrm>
          <a:off x="304848" y="3544816"/>
          <a:ext cx="8496944" cy="293226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960440"/>
                <a:gridCol w="2304256"/>
                <a:gridCol w="2232248"/>
              </a:tblGrid>
              <a:tr h="77101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Dimensões</a:t>
                      </a:r>
                      <a:endParaRPr lang="pt-BR" sz="20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N° de indicadores  Anterior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N° de Indicadores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j-lt"/>
                          <a:ea typeface="Calibri"/>
                        </a:rPr>
                        <a:t>Novo</a:t>
                      </a:r>
                      <a:endParaRPr lang="pt-BR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276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1- Organização </a:t>
                      </a:r>
                      <a:r>
                        <a:rPr lang="pt-BR" sz="1800" b="1" dirty="0">
                          <a:effectLst/>
                        </a:rPr>
                        <a:t>Didático-pedagógica, Corpo Docente e Tutorial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36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24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15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2- </a:t>
                      </a:r>
                      <a:r>
                        <a:rPr lang="pt-BR" sz="1800" b="1" dirty="0">
                          <a:effectLst/>
                        </a:rPr>
                        <a:t>Corpo Docente e Tutorial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30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17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15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3- </a:t>
                      </a:r>
                      <a:r>
                        <a:rPr lang="pt-BR" sz="1800" b="1" dirty="0">
                          <a:effectLst/>
                        </a:rPr>
                        <a:t>Infraestrutura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24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19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32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Total: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90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59</a:t>
                      </a:r>
                      <a:endParaRPr lang="pt-BR" sz="18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 flipH="1">
            <a:off x="4283968" y="3573016"/>
            <a:ext cx="36004" cy="28803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6570222" y="3573016"/>
            <a:ext cx="9001" cy="28803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23528" y="4365104"/>
            <a:ext cx="849694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323528" y="5157192"/>
            <a:ext cx="849694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323528" y="5589240"/>
            <a:ext cx="8496944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323528" y="6453336"/>
            <a:ext cx="8496944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23528" y="6021288"/>
            <a:ext cx="849694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23528" y="3573016"/>
            <a:ext cx="849694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20080"/>
          </a:xfrm>
          <a:effectLst/>
        </p:spPr>
        <p:txBody>
          <a:bodyPr>
            <a:noAutofit/>
          </a:bodyPr>
          <a:lstStyle/>
          <a:p>
            <a:r>
              <a:rPr lang="pt-BR" sz="2800" b="1" dirty="0" smtClean="0">
                <a:latin typeface="Garamond" panose="02020404030301010803" pitchFamily="18" charset="0"/>
              </a:rPr>
              <a:t/>
            </a:r>
            <a:br>
              <a:rPr lang="pt-BR" sz="2800" b="1" dirty="0" smtClean="0">
                <a:latin typeface="Garamond" panose="02020404030301010803" pitchFamily="18" charset="0"/>
              </a:rPr>
            </a:br>
            <a:r>
              <a:rPr lang="pt-BR" sz="2800" b="1" dirty="0">
                <a:latin typeface="Comic Sans MS" panose="030F0702030302020204" pitchFamily="66" charset="0"/>
              </a:rPr>
              <a:t>Avaliação da Educação Superior </a:t>
            </a:r>
            <a:r>
              <a:rPr lang="pt-BR" sz="2800" b="1" dirty="0">
                <a:latin typeface="Garamond" panose="02020404030301010803" pitchFamily="18" charset="0"/>
              </a:rPr>
              <a:t/>
            </a:r>
            <a:br>
              <a:rPr lang="pt-BR" sz="2800" b="1" dirty="0">
                <a:latin typeface="Garamond" panose="02020404030301010803" pitchFamily="18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13250"/>
            <a:ext cx="8496944" cy="482453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/>
              <a:t>Dado a </a:t>
            </a:r>
            <a:r>
              <a:rPr lang="pt-BR" sz="2400" dirty="0" err="1" smtClean="0"/>
              <a:t>extensividade</a:t>
            </a:r>
            <a:r>
              <a:rPr lang="pt-BR" sz="2400" dirty="0" smtClean="0"/>
              <a:t> do tema, pouta-se nos seguintes aspectos: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Sistema </a:t>
            </a:r>
            <a:r>
              <a:rPr lang="pt-BR" sz="2400" dirty="0"/>
              <a:t>Nacional de Educação da Avaliação </a:t>
            </a:r>
            <a:r>
              <a:rPr lang="pt-BR" sz="2400" dirty="0" smtClean="0"/>
              <a:t>Superior/SINAES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lógica das dimensões e conceitos do novo </a:t>
            </a:r>
            <a:r>
              <a:rPr lang="pt-BR" sz="2400" dirty="0"/>
              <a:t>Instrumento de Avaliação de Cursos de Graduação </a:t>
            </a:r>
            <a:r>
              <a:rPr lang="pt-BR" sz="2400" dirty="0" smtClean="0"/>
              <a:t>(Presencial </a:t>
            </a:r>
            <a:r>
              <a:rPr lang="pt-BR" sz="2400" dirty="0"/>
              <a:t>e a </a:t>
            </a:r>
            <a:r>
              <a:rPr lang="pt-BR" sz="2400" dirty="0" smtClean="0"/>
              <a:t>Distância)</a:t>
            </a:r>
          </a:p>
          <a:p>
            <a:pPr algn="just"/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	Particularidades </a:t>
            </a:r>
            <a:r>
              <a:rPr lang="pt-BR" sz="2400" dirty="0"/>
              <a:t>d</a:t>
            </a:r>
            <a:r>
              <a:rPr lang="pt-BR" sz="2400" dirty="0" smtClean="0"/>
              <a:t>o novo Instrumento  de Avaliação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" name="Imagem 4" descr="Uma imagem contendo texto&#10;&#10;Descrição gerada com muito alta confianç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b="57009"/>
          <a:stretch/>
        </p:blipFill>
        <p:spPr bwMode="auto">
          <a:xfrm>
            <a:off x="6588224" y="5661248"/>
            <a:ext cx="2376264" cy="1080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elaxed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1009750" y="3573016"/>
            <a:ext cx="244602" cy="2520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1023414" y="4797152"/>
            <a:ext cx="244602" cy="2520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023414" y="2276872"/>
            <a:ext cx="244602" cy="2520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7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As seções do Instrumento de Avaliação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323528" y="1988840"/>
            <a:ext cx="2016224" cy="331236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 dirty="0" smtClean="0"/>
          </a:p>
          <a:p>
            <a:pPr algn="ctr"/>
            <a:r>
              <a:rPr lang="pt-BR" sz="2500" dirty="0" smtClean="0">
                <a:solidFill>
                  <a:schemeClr val="tx1"/>
                </a:solidFill>
              </a:rPr>
              <a:t>O novo </a:t>
            </a:r>
          </a:p>
          <a:p>
            <a:pPr algn="ctr"/>
            <a:r>
              <a:rPr lang="pt-BR" sz="2500" dirty="0" smtClean="0">
                <a:solidFill>
                  <a:schemeClr val="tx1"/>
                </a:solidFill>
              </a:rPr>
              <a:t>instrumento possui </a:t>
            </a:r>
            <a:r>
              <a:rPr lang="pt-BR" sz="2500" b="1" dirty="0" smtClean="0">
                <a:solidFill>
                  <a:schemeClr val="tx1"/>
                </a:solidFill>
              </a:rPr>
              <a:t>diversas seções</a:t>
            </a:r>
            <a:r>
              <a:rPr lang="pt-BR" sz="25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95736" y="1052736"/>
            <a:ext cx="6768752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2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Dimensões</a:t>
            </a:r>
            <a:r>
              <a:rPr lang="pt-BR" sz="2200" dirty="0" smtClean="0">
                <a:solidFill>
                  <a:schemeClr val="tx1"/>
                </a:solidFill>
              </a:rPr>
              <a:t>: objetos gerais de avaliação estabelecidos na Lei do </a:t>
            </a:r>
            <a:r>
              <a:rPr lang="pt-BR" sz="2200" dirty="0" err="1" smtClean="0">
                <a:solidFill>
                  <a:schemeClr val="tx1"/>
                </a:solidFill>
              </a:rPr>
              <a:t>Sinaes</a:t>
            </a:r>
            <a:r>
              <a:rPr lang="pt-BR" sz="2200" dirty="0" smtClean="0">
                <a:solidFill>
                  <a:schemeClr val="tx1"/>
                </a:solidFill>
              </a:rPr>
              <a:t> (Organização Didático-Pedagógica; Corpo Docente e Tutorial; Infraestrutura).</a:t>
            </a:r>
          </a:p>
          <a:p>
            <a:pPr algn="ctr"/>
            <a:endParaRPr lang="pt-BR" sz="2200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Indicadores</a:t>
            </a:r>
            <a:r>
              <a:rPr lang="pt-BR" sz="2200" dirty="0" smtClean="0">
                <a:solidFill>
                  <a:schemeClr val="tx1"/>
                </a:solidFill>
              </a:rPr>
              <a:t>: dentro de cada eixo ou dimensão, indica um objeto de avaliação específico.</a:t>
            </a:r>
          </a:p>
          <a:p>
            <a:pPr marL="342900" indent="-342900" algn="ctr">
              <a:buFontTx/>
              <a:buChar char="-"/>
            </a:pPr>
            <a:endParaRPr lang="pt-BR" sz="2200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Conceitos</a:t>
            </a:r>
            <a:r>
              <a:rPr lang="pt-BR" sz="2200" dirty="0" smtClean="0">
                <a:solidFill>
                  <a:schemeClr val="tx1"/>
                </a:solidFill>
              </a:rPr>
              <a:t>: valor numérico que representa um nível crescente de qualidade (1 a 5).</a:t>
            </a:r>
          </a:p>
          <a:p>
            <a:pPr algn="ctr"/>
            <a:endParaRPr lang="pt-BR" sz="2200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Critério de análise</a:t>
            </a:r>
            <a:r>
              <a:rPr lang="pt-BR" sz="2200" dirty="0" smtClean="0">
                <a:solidFill>
                  <a:schemeClr val="tx1"/>
                </a:solidFill>
              </a:rPr>
              <a:t>: conjunto de atributos que caracterizam a qualidade do objeto de avaliação, associado a um conceito.</a:t>
            </a:r>
          </a:p>
          <a:p>
            <a:pPr marL="342900" indent="-342900" algn="ctr">
              <a:buFontTx/>
              <a:buChar char="-"/>
            </a:pPr>
            <a:endParaRPr lang="pt-BR" sz="2200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Atributos</a:t>
            </a:r>
            <a:r>
              <a:rPr lang="pt-BR" sz="2200" dirty="0" smtClean="0">
                <a:solidFill>
                  <a:schemeClr val="tx1"/>
                </a:solidFill>
              </a:rPr>
              <a:t>: menor parte de um critério de análise, representando elemento que deve ser verificado </a:t>
            </a:r>
            <a:r>
              <a:rPr lang="pt-BR" sz="2200" i="1" dirty="0" smtClean="0">
                <a:solidFill>
                  <a:schemeClr val="tx1"/>
                </a:solidFill>
              </a:rPr>
              <a:t>in loco.</a:t>
            </a:r>
            <a:endParaRPr lang="pt-BR" sz="2200" dirty="0" smtClean="0">
              <a:solidFill>
                <a:schemeClr val="tx1"/>
              </a:solidFill>
            </a:endParaRPr>
          </a:p>
          <a:p>
            <a:r>
              <a:rPr lang="pt-BR" dirty="0" smtClean="0"/>
              <a:t> 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2195736" y="5733256"/>
            <a:ext cx="6768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2339752" y="4365104"/>
            <a:ext cx="66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2339752" y="3392996"/>
            <a:ext cx="66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2339752" y="2348880"/>
            <a:ext cx="66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195736" y="1052736"/>
            <a:ext cx="6768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2195736" y="6597352"/>
            <a:ext cx="6768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144016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Conceitos</a:t>
            </a:r>
            <a:r>
              <a:rPr lang="pt-BR" sz="2800" b="1" dirty="0"/>
              <a:t>, legendas e seus </a:t>
            </a:r>
            <a:r>
              <a:rPr lang="pt-BR" sz="2800" b="1" dirty="0" smtClean="0"/>
              <a:t>significados</a:t>
            </a:r>
            <a:endParaRPr lang="pt-BR" sz="24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52491"/>
              </p:ext>
            </p:extLst>
          </p:nvPr>
        </p:nvGraphicFramePr>
        <p:xfrm>
          <a:off x="179512" y="862515"/>
          <a:ext cx="8856985" cy="587942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42001"/>
                <a:gridCol w="1562998"/>
                <a:gridCol w="6251986"/>
              </a:tblGrid>
              <a:tr h="356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Conceito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Legenda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771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Significado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Insatisfatório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Ausência crítica do objeto de avaliação ou ausência de evidências dos atributos descritos no conceito 2 ou inexistência de evidências que atendam integralmente o disposto no critério de análise do conceito 2.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Parcialmente Satisfatório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Ausência de evidências dos atributos descritos no conceito 3 ou inexistência de evidências que não atendam integralmente o disposto no critério de análise do conceito 3.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Satisfatório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Existência de evidências para os atributos apresentados nos critérios de análise do conceito 3.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9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Bom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Existência </a:t>
                      </a:r>
                      <a:r>
                        <a:rPr lang="pt-BR" sz="1800" b="1" dirty="0">
                          <a:effectLst/>
                        </a:rPr>
                        <a:t>de evidências para os atributos apresentados nos critérios de análise do conceito 3 e para o(s) critério(s) aditivo(s) do conceito 4.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0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Muito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Bom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b="1" dirty="0" smtClean="0">
                        <a:effectLst/>
                      </a:endParaRPr>
                    </a:p>
                    <a:p>
                      <a:r>
                        <a:rPr lang="pt-BR" sz="1800" b="1" dirty="0" smtClean="0">
                          <a:effectLst/>
                        </a:rPr>
                        <a:t>Existência </a:t>
                      </a:r>
                      <a:r>
                        <a:rPr lang="pt-BR" sz="1800" b="1" dirty="0">
                          <a:effectLst/>
                        </a:rPr>
                        <a:t>de evidências para os atributos apresentados nos critérios de análise do conceito 3 e 4 e para o(s) critério(s) aditivo(s) do conceito 5</a:t>
                      </a:r>
                      <a:r>
                        <a:rPr lang="pt-BR" sz="1800" b="1" dirty="0" smtClean="0">
                          <a:effectLst/>
                        </a:rPr>
                        <a:t>. </a:t>
                      </a:r>
                    </a:p>
                    <a:p>
                      <a:pPr algn="r"/>
                      <a:r>
                        <a:rPr lang="pt-BR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(NOTA TÉCNICA 2/2018/INEP/MEC).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2771800" y="836712"/>
            <a:ext cx="0" cy="5944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5200" y="4293096"/>
            <a:ext cx="89735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62896" y="3429000"/>
            <a:ext cx="897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07504" y="1268760"/>
            <a:ext cx="8928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07504" y="2564904"/>
            <a:ext cx="89735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259632" y="836712"/>
            <a:ext cx="0" cy="5904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107504" y="5445224"/>
            <a:ext cx="89735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516" y="692696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A  Lógica do Instrumento de Avaliação*</a:t>
            </a:r>
            <a:r>
              <a:rPr lang="pt-BR" sz="3200" b="1" dirty="0"/>
              <a:t/>
            </a:r>
            <a:br>
              <a:rPr lang="pt-BR" sz="3200" b="1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37312"/>
            <a:ext cx="8712968" cy="4320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1600" dirty="0" smtClean="0"/>
              <a:t>*Nova </a:t>
            </a:r>
            <a:r>
              <a:rPr lang="pt-BR" sz="1600" dirty="0"/>
              <a:t>redação aos critérios de analise</a:t>
            </a:r>
            <a:endParaRPr lang="pt-BR" sz="16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Retângulo 6"/>
          <p:cNvSpPr/>
          <p:nvPr/>
        </p:nvSpPr>
        <p:spPr>
          <a:xfrm>
            <a:off x="539552" y="2204864"/>
            <a:ext cx="2088232" cy="3312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Os critérios de análise estão estruturados de forma aditiva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91880" y="1700808"/>
            <a:ext cx="5112568" cy="4248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obliqueBottom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os conceitos 1 e 2 apresentam ausências relativas ao critério </a:t>
            </a:r>
            <a:r>
              <a:rPr lang="pt-BR" sz="2800" dirty="0" smtClean="0">
                <a:solidFill>
                  <a:schemeClr val="tx1"/>
                </a:solidFill>
              </a:rPr>
              <a:t>de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análise do conceito </a:t>
            </a:r>
            <a:r>
              <a:rPr lang="pt-BR" sz="2800" dirty="0" smtClean="0">
                <a:solidFill>
                  <a:schemeClr val="tx1"/>
                </a:solidFill>
              </a:rPr>
              <a:t>3; </a:t>
            </a:r>
          </a:p>
          <a:p>
            <a:pPr algn="ctr"/>
            <a:endParaRPr lang="pt-BR" sz="2800" dirty="0" smtClean="0">
              <a:solidFill>
                <a:schemeClr val="tx1"/>
              </a:solidFill>
            </a:endParaRP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  o </a:t>
            </a:r>
            <a:r>
              <a:rPr lang="pt-BR" sz="2800" dirty="0">
                <a:solidFill>
                  <a:schemeClr val="tx1"/>
                </a:solidFill>
              </a:rPr>
              <a:t>conceito 4 apresenta critérios aditivos em relação ao conceito </a:t>
            </a:r>
            <a:r>
              <a:rPr lang="pt-BR" sz="2800" dirty="0" smtClean="0">
                <a:solidFill>
                  <a:schemeClr val="tx1"/>
                </a:solidFill>
              </a:rPr>
              <a:t>3;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e </a:t>
            </a:r>
            <a:r>
              <a:rPr lang="pt-BR" sz="2800" dirty="0">
                <a:solidFill>
                  <a:schemeClr val="tx1"/>
                </a:solidFill>
              </a:rPr>
              <a:t>o mesmo ocorre com o conceito 5, em relação ao </a:t>
            </a:r>
            <a:r>
              <a:rPr lang="pt-BR" sz="2800" dirty="0" smtClean="0">
                <a:solidFill>
                  <a:schemeClr val="tx1"/>
                </a:solidFill>
              </a:rPr>
              <a:t>4.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3563888" y="2078850"/>
            <a:ext cx="244602" cy="25202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960890" y="5013176"/>
            <a:ext cx="244602" cy="25202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3563888" y="3735034"/>
            <a:ext cx="244602" cy="25202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3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L</a:t>
            </a:r>
            <a:r>
              <a:rPr lang="pt-BR" sz="2700" b="1" dirty="0" smtClean="0"/>
              <a:t>ógica </a:t>
            </a:r>
            <a:r>
              <a:rPr lang="pt-BR" sz="2700" b="1" dirty="0"/>
              <a:t>do instrumento</a:t>
            </a:r>
            <a:r>
              <a:rPr lang="pt-BR" sz="3200" b="1" dirty="0"/>
              <a:t/>
            </a:r>
            <a:br>
              <a:rPr lang="pt-BR" sz="3200" b="1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54038"/>
            <a:ext cx="8363272" cy="5732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Vamos apresentar, agora, a estrutura dos indicadores: a relação entre seus elementos, os critérios de análise e seus </a:t>
            </a:r>
            <a:r>
              <a:rPr lang="pt-BR" sz="1800" dirty="0" smtClean="0"/>
              <a:t>atributos</a:t>
            </a:r>
          </a:p>
          <a:p>
            <a:pPr marL="0" lvl="1" indent="0">
              <a:buNone/>
            </a:pPr>
            <a:r>
              <a:rPr lang="pt-BR" sz="1800" b="1" dirty="0" smtClean="0"/>
              <a:t>1.2 - Indicador </a:t>
            </a:r>
            <a:r>
              <a:rPr lang="pt-BR" sz="1800" b="1" dirty="0"/>
              <a:t>- Objetivos do curso</a:t>
            </a:r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0268"/>
              </p:ext>
            </p:extLst>
          </p:nvPr>
        </p:nvGraphicFramePr>
        <p:xfrm>
          <a:off x="321247" y="1772814"/>
          <a:ext cx="7203081" cy="495149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64451"/>
                <a:gridCol w="6338630"/>
              </a:tblGrid>
              <a:tr h="280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small" dirty="0">
                          <a:solidFill>
                            <a:schemeClr val="tx1"/>
                          </a:solidFill>
                          <a:effectLst/>
                        </a:rPr>
                        <a:t>Conceito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small" dirty="0">
                          <a:solidFill>
                            <a:schemeClr val="tx1"/>
                          </a:solidFill>
                          <a:effectLst/>
                        </a:rPr>
                        <a:t>Critério de </a:t>
                      </a:r>
                      <a:r>
                        <a:rPr lang="pt-BR" sz="1600" cap="small" dirty="0" smtClean="0">
                          <a:solidFill>
                            <a:schemeClr val="tx1"/>
                          </a:solidFill>
                          <a:effectLst/>
                        </a:rPr>
                        <a:t>Análise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5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Os objetivos do curso, constantes no PPC,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não estão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implementados,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considerando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 perfil profissional do egresso, a estrutura curricular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o contexto educacional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7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Os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objetivos do curso, constantes no PPC,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estão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implementados de maneira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limitada, considerando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 perfil profissional do egresso, a estrutura curricular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o contexto educacional.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Os objetivos do curso, constantes no PPC,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estão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implementados,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considerando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o perfil profissional do egresso, a estrutura curricular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o contexto educacional.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7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Os objetivos do curso, constantes no PPC,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estão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implementados,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considerando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o perfil profissional do egresso, a estrutura curricular, o contexto educacional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características locais e regionais.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Os objetivos do curso, constantes no PPC,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estão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implementados,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considerando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o perfil profissional do egresso, a estrutura curricular, o contexto educacional, características locais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regionais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novas práticas emergentes no campo do conhecimento relacionado ao curso.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Chave direita 5"/>
          <p:cNvSpPr/>
          <p:nvPr/>
        </p:nvSpPr>
        <p:spPr>
          <a:xfrm>
            <a:off x="7452320" y="1700808"/>
            <a:ext cx="396212" cy="4896544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Retângulo 27"/>
          <p:cNvSpPr>
            <a:spLocks noChangeArrowheads="1"/>
          </p:cNvSpPr>
          <p:nvPr/>
        </p:nvSpPr>
        <p:spPr bwMode="auto">
          <a:xfrm>
            <a:off x="7884368" y="3284984"/>
            <a:ext cx="107500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/>
              <a:t>Associado a cada indicador</a:t>
            </a:r>
            <a:r>
              <a:rPr lang="pt-BR" sz="1600" dirty="0"/>
              <a:t>, existe um </a:t>
            </a:r>
            <a:r>
              <a:rPr lang="pt-BR" sz="1600" b="1" dirty="0"/>
              <a:t>critério de análise</a:t>
            </a:r>
            <a:r>
              <a:rPr lang="pt-BR" sz="1600" dirty="0"/>
              <a:t>.</a:t>
            </a:r>
          </a:p>
        </p:txBody>
      </p:sp>
      <p:sp>
        <p:nvSpPr>
          <p:cNvPr id="9" name="Seta para a direita 8"/>
          <p:cNvSpPr/>
          <p:nvPr/>
        </p:nvSpPr>
        <p:spPr>
          <a:xfrm flipV="1">
            <a:off x="2843808" y="5211670"/>
            <a:ext cx="171450" cy="1333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6600825" y="9204325"/>
            <a:ext cx="17145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Retângulo 27"/>
          <p:cNvSpPr>
            <a:spLocks noChangeArrowheads="1"/>
          </p:cNvSpPr>
          <p:nvPr/>
        </p:nvSpPr>
        <p:spPr bwMode="auto">
          <a:xfrm>
            <a:off x="7884368" y="1196752"/>
            <a:ext cx="1039943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dirty="0"/>
              <a:t>O </a:t>
            </a:r>
            <a:r>
              <a:rPr lang="pt-BR" sz="1600" dirty="0" smtClean="0"/>
              <a:t>título </a:t>
            </a:r>
            <a:r>
              <a:rPr lang="pt-BR" sz="1600" dirty="0"/>
              <a:t>do indicador aponta o </a:t>
            </a:r>
            <a:r>
              <a:rPr lang="pt-BR" sz="1600" b="1" dirty="0"/>
              <a:t>objeto de análise</a:t>
            </a:r>
            <a:endParaRPr lang="pt-BR" sz="1600" dirty="0"/>
          </a:p>
        </p:txBody>
      </p:sp>
      <p:sp>
        <p:nvSpPr>
          <p:cNvPr id="13" name="Seta para a esquerda 12"/>
          <p:cNvSpPr/>
          <p:nvPr/>
        </p:nvSpPr>
        <p:spPr>
          <a:xfrm flipV="1">
            <a:off x="3131840" y="4437112"/>
            <a:ext cx="152400" cy="13335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flipV="1">
            <a:off x="5868144" y="6054440"/>
            <a:ext cx="171450" cy="1333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1187624" y="1844824"/>
            <a:ext cx="0" cy="475252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23528" y="5589240"/>
            <a:ext cx="727280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23528" y="4725144"/>
            <a:ext cx="727280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23528" y="3830736"/>
            <a:ext cx="727280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23528" y="2924944"/>
            <a:ext cx="727280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3528" y="2060848"/>
            <a:ext cx="727280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em curva 42"/>
          <p:cNvCxnSpPr/>
          <p:nvPr/>
        </p:nvCxnSpPr>
        <p:spPr>
          <a:xfrm flipV="1">
            <a:off x="3779912" y="1340768"/>
            <a:ext cx="4068620" cy="226566"/>
          </a:xfrm>
          <a:prstGeom prst="curvedConnector3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2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Lógica </a:t>
            </a:r>
            <a:r>
              <a:rPr lang="pt-BR" sz="3600" b="1" dirty="0"/>
              <a:t>do </a:t>
            </a:r>
            <a:r>
              <a:rPr lang="pt-BR" sz="3600" b="1" dirty="0" smtClean="0"/>
              <a:t>Instrumento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81709"/>
          </a:xfrm>
        </p:spPr>
        <p:txBody>
          <a:bodyPr/>
          <a:lstStyle/>
          <a:p>
            <a:r>
              <a:rPr lang="pt-BR" sz="1800" dirty="0" smtClean="0"/>
              <a:t>Percebam, </a:t>
            </a:r>
            <a:r>
              <a:rPr lang="pt-BR" sz="1800" dirty="0"/>
              <a:t>nos critérios de análise do indicador abaixo a </a:t>
            </a:r>
            <a:r>
              <a:rPr lang="pt-BR" sz="1800" b="1" dirty="0"/>
              <a:t>relação entre seus elementos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endParaRPr lang="pt-BR" sz="1800" dirty="0"/>
          </a:p>
          <a:p>
            <a:pPr algn="just"/>
            <a:r>
              <a:rPr lang="pt-BR" sz="1800" dirty="0"/>
              <a:t>Pegando como exemplo o critério de análise do conceito 5, perceba que ele é composto por diversos </a:t>
            </a:r>
            <a:r>
              <a:rPr lang="pt-BR" sz="1800" b="1" dirty="0"/>
              <a:t>atributos (sinalizados pelas setas </a:t>
            </a:r>
            <a:r>
              <a:rPr lang="pt-BR" sz="1800" b="1" dirty="0">
                <a:solidFill>
                  <a:srgbClr val="C00000"/>
                </a:solidFill>
              </a:rPr>
              <a:t>vermelhas</a:t>
            </a:r>
            <a:r>
              <a:rPr lang="pt-BR" sz="1800" b="1" dirty="0" smtClean="0">
                <a:solidFill>
                  <a:srgbClr val="C00000"/>
                </a:solidFill>
              </a:rPr>
              <a:t>)</a:t>
            </a:r>
            <a:r>
              <a:rPr lang="pt-BR" sz="1800" dirty="0" smtClean="0"/>
              <a:t>.</a:t>
            </a:r>
          </a:p>
          <a:p>
            <a:endParaRPr lang="pt-BR" sz="1800" dirty="0"/>
          </a:p>
          <a:p>
            <a:r>
              <a:rPr lang="pt-BR" sz="1800" dirty="0" smtClean="0"/>
              <a:t>Observe </a:t>
            </a:r>
            <a:r>
              <a:rPr lang="pt-BR" sz="1800" dirty="0"/>
              <a:t>que os critérios de análise possuem </a:t>
            </a:r>
            <a:r>
              <a:rPr lang="pt-BR" sz="1800" b="1" dirty="0"/>
              <a:t>termos grifados</a:t>
            </a:r>
            <a:r>
              <a:rPr lang="pt-BR" sz="1800" b="1" dirty="0" smtClean="0"/>
              <a:t>.</a:t>
            </a:r>
          </a:p>
          <a:p>
            <a:endParaRPr lang="pt-BR" sz="1800" dirty="0"/>
          </a:p>
          <a:p>
            <a:r>
              <a:rPr lang="pt-BR" sz="1800" dirty="0"/>
              <a:t>Em regra, cada </a:t>
            </a:r>
            <a:r>
              <a:rPr lang="pt-BR" sz="1800" b="1" dirty="0"/>
              <a:t>termo grifado</a:t>
            </a:r>
            <a:r>
              <a:rPr lang="pt-BR" sz="1800" dirty="0"/>
              <a:t> sinaliza um aspecto a ser </a:t>
            </a:r>
            <a:r>
              <a:rPr lang="pt-BR" sz="1800" b="1" dirty="0"/>
              <a:t>verificado/investigado </a:t>
            </a:r>
            <a:r>
              <a:rPr lang="pt-BR" sz="1800" b="1" i="1" dirty="0"/>
              <a:t>in loco</a:t>
            </a:r>
            <a:r>
              <a:rPr lang="pt-BR" sz="1800" b="1" dirty="0"/>
              <a:t>.</a:t>
            </a:r>
            <a:endParaRPr lang="pt-BR" sz="1800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87604"/>
              </p:ext>
            </p:extLst>
          </p:nvPr>
        </p:nvGraphicFramePr>
        <p:xfrm>
          <a:off x="531259" y="4437112"/>
          <a:ext cx="8010087" cy="2109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298"/>
                <a:gridCol w="6954789"/>
              </a:tblGrid>
              <a:tr h="26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small" dirty="0">
                          <a:solidFill>
                            <a:schemeClr val="tx1"/>
                          </a:solidFill>
                          <a:effectLst/>
                        </a:rPr>
                        <a:t>Conceito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small" dirty="0">
                          <a:solidFill>
                            <a:schemeClr val="tx1"/>
                          </a:solidFill>
                          <a:effectLst/>
                        </a:rPr>
                        <a:t>Critério de Análise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3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As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políticas institucionais de ensino, extensão e pesquisa (quando for o caso), constantes no PDI,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estão previstas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no âmbito do curso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claramente voltadas para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promoção de oportunidades de aprendizagem alinhadas ao perfil do egresso,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pressupondo-se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práticas comprovadamente exitosas ou inovadoras para a sua revisão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eta para a direita 5"/>
          <p:cNvSpPr/>
          <p:nvPr/>
        </p:nvSpPr>
        <p:spPr>
          <a:xfrm>
            <a:off x="1564556" y="4689140"/>
            <a:ext cx="177800" cy="18573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123364" y="5023074"/>
            <a:ext cx="179387" cy="185737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1564556" y="5787950"/>
            <a:ext cx="179387" cy="18573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6021339" y="5044724"/>
            <a:ext cx="177800" cy="18573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92768" y="4077072"/>
            <a:ext cx="653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1.1 - Indicador </a:t>
            </a:r>
            <a:r>
              <a:rPr lang="pt-BR" sz="1600" b="1" dirty="0"/>
              <a:t>- Políticas institucionais no âmbito </a:t>
            </a:r>
            <a:r>
              <a:rPr lang="pt-BR" sz="1600" b="1" dirty="0" smtClean="0"/>
              <a:t>do curso</a:t>
            </a:r>
            <a:endParaRPr lang="pt-BR" sz="1600" b="1" dirty="0"/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1562174" y="4424727"/>
            <a:ext cx="794" cy="2109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18984" y="4689140"/>
            <a:ext cx="8013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518984" y="4415627"/>
            <a:ext cx="8013456" cy="328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>  </a:t>
            </a:r>
            <a:r>
              <a:rPr lang="pt-BR" sz="3100" b="1" dirty="0"/>
              <a:t>Lógica do Instrumento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44720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 smtClean="0"/>
              <a:t>O </a:t>
            </a:r>
            <a:r>
              <a:rPr lang="pt-BR" sz="2200" dirty="0"/>
              <a:t>conceito 5, </a:t>
            </a:r>
            <a:r>
              <a:rPr lang="pt-BR" sz="2200" dirty="0" smtClean="0"/>
              <a:t>somente </a:t>
            </a:r>
            <a:r>
              <a:rPr lang="pt-BR" sz="2200" dirty="0"/>
              <a:t>pode ser atribuído caso </a:t>
            </a:r>
            <a:r>
              <a:rPr lang="pt-BR" sz="2200" b="1" dirty="0"/>
              <a:t>todos os </a:t>
            </a:r>
            <a:r>
              <a:rPr lang="pt-BR" sz="2200" b="1" dirty="0" smtClean="0">
                <a:solidFill>
                  <a:srgbClr val="FF0000"/>
                </a:solidFill>
              </a:rPr>
              <a:t>10</a:t>
            </a:r>
            <a:r>
              <a:rPr lang="pt-BR" sz="2200" b="1" dirty="0" smtClean="0"/>
              <a:t> atributos </a:t>
            </a:r>
            <a:r>
              <a:rPr lang="pt-BR" sz="2200" b="1" dirty="0"/>
              <a:t>de seu critério de análise </a:t>
            </a:r>
            <a:r>
              <a:rPr lang="pt-BR" sz="2200" dirty="0"/>
              <a:t>sejam verificados, com a </a:t>
            </a:r>
            <a:r>
              <a:rPr lang="pt-BR" sz="2200" b="1" dirty="0"/>
              <a:t>obtenção de </a:t>
            </a:r>
            <a:r>
              <a:rPr lang="pt-BR" sz="2200" b="1" dirty="0" smtClean="0"/>
              <a:t>evidências </a:t>
            </a:r>
            <a:r>
              <a:rPr lang="pt-BR" sz="2200" b="1" i="1" dirty="0" smtClean="0"/>
              <a:t>in loco</a:t>
            </a:r>
            <a:r>
              <a:rPr lang="pt-BR" sz="2200" b="1" dirty="0" smtClean="0"/>
              <a:t>, </a:t>
            </a:r>
            <a:r>
              <a:rPr lang="pt-BR" sz="2200" dirty="0" smtClean="0"/>
              <a:t>apresentadas pelo curso avaliado</a:t>
            </a:r>
            <a:endParaRPr lang="pt-BR" sz="2200" dirty="0"/>
          </a:p>
          <a:p>
            <a:endParaRPr lang="pt-BR" b="1" dirty="0" smtClean="0"/>
          </a:p>
          <a:p>
            <a:pPr marL="0" lvl="1" indent="0">
              <a:buNone/>
            </a:pPr>
            <a:endParaRPr lang="pt-BR" sz="1800" b="1" dirty="0" smtClean="0"/>
          </a:p>
          <a:p>
            <a:pPr marL="0" lvl="1" indent="0">
              <a:buNone/>
            </a:pPr>
            <a:endParaRPr lang="pt-BR" sz="1800" b="1" dirty="0" smtClean="0"/>
          </a:p>
          <a:p>
            <a:pPr marL="0" lvl="1" indent="0">
              <a:buNone/>
            </a:pPr>
            <a:r>
              <a:rPr lang="pt-BR" sz="1800" b="1" dirty="0" smtClean="0"/>
              <a:t>2.1 - Indicador </a:t>
            </a:r>
            <a:r>
              <a:rPr lang="pt-BR" sz="1800" b="1" dirty="0"/>
              <a:t>- Núcleo docente Estruturante – NDE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704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4744"/>
              </p:ext>
            </p:extLst>
          </p:nvPr>
        </p:nvGraphicFramePr>
        <p:xfrm>
          <a:off x="323528" y="1916832"/>
          <a:ext cx="8550634" cy="4582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13"/>
                <a:gridCol w="7424121"/>
              </a:tblGrid>
              <a:tr h="35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cap="small" dirty="0">
                          <a:solidFill>
                            <a:schemeClr val="tx1"/>
                          </a:solidFill>
                          <a:effectLst/>
                        </a:rPr>
                        <a:t>Conceito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cap="small" dirty="0">
                          <a:solidFill>
                            <a:schemeClr val="tx1"/>
                          </a:solidFill>
                          <a:effectLst/>
                        </a:rPr>
                        <a:t>Critério de Análise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28066"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O NDE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possui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, no mínimo, 5 docentes do curso; seus membros atuam em regime de tempo integral ou parcial (mínimo de 20% em tempo integral); pelo menos 60% de seus membros possuem titulação stricto sensu;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tem o coordenador de curso como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integrante;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atua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no acompanhamento, na consolidação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na atualização do PPC,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realizando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estudos e atualização periódica,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verificando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o impacto do sistema de avaliação de aprendizagem incluindo os resultados da </a:t>
                      </a:r>
                      <a:r>
                        <a:rPr lang="pt-BR" sz="2000" dirty="0" err="1">
                          <a:solidFill>
                            <a:schemeClr val="tx1"/>
                          </a:solidFill>
                          <a:effectLst/>
                        </a:rPr>
                        <a:t>autoavaliação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e das avaliações externas, na formação do estudante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e analisando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 adequação do perfil do egresso,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considerando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as DCN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as novas demandas do mundo do trabalho, em interlocuções com a formação humanística e as necessidades da contemporaneidade;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e mantém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parte de seus membros desde o último ato regulatório.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2142678" y="3293368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1468501" y="2204864"/>
            <a:ext cx="6311" cy="436054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23528" y="2204864"/>
            <a:ext cx="855063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23528" y="1916832"/>
            <a:ext cx="855063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ta para a direita 35"/>
          <p:cNvSpPr/>
          <p:nvPr/>
        </p:nvSpPr>
        <p:spPr>
          <a:xfrm>
            <a:off x="1548885" y="3965740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7" name="Seta para a direita 36"/>
          <p:cNvSpPr/>
          <p:nvPr/>
        </p:nvSpPr>
        <p:spPr>
          <a:xfrm>
            <a:off x="7731012" y="3293368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8" name="Seta para a direita 37"/>
          <p:cNvSpPr/>
          <p:nvPr/>
        </p:nvSpPr>
        <p:spPr>
          <a:xfrm>
            <a:off x="8494138" y="4661520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9" name="Seta para a direita 38"/>
          <p:cNvSpPr/>
          <p:nvPr/>
        </p:nvSpPr>
        <p:spPr>
          <a:xfrm>
            <a:off x="5509463" y="3649216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0" name="Seta para a direita 39"/>
          <p:cNvSpPr/>
          <p:nvPr/>
        </p:nvSpPr>
        <p:spPr>
          <a:xfrm>
            <a:off x="2142657" y="2204864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2" name="Seta para a direita 41"/>
          <p:cNvSpPr/>
          <p:nvPr/>
        </p:nvSpPr>
        <p:spPr>
          <a:xfrm>
            <a:off x="8480614" y="5743259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3" name="Seta para a direita 42"/>
          <p:cNvSpPr/>
          <p:nvPr/>
        </p:nvSpPr>
        <p:spPr>
          <a:xfrm>
            <a:off x="5940152" y="3986270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4" name="Seta para a direita 43"/>
          <p:cNvSpPr/>
          <p:nvPr/>
        </p:nvSpPr>
        <p:spPr>
          <a:xfrm>
            <a:off x="6170278" y="5021560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8543375" y="5012783"/>
            <a:ext cx="179388" cy="152400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22270" y="21276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622270" y="3184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081243" y="32036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724128" y="35536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3" name="CaixaDeTexto 22"/>
          <p:cNvSpPr txBox="1"/>
          <p:nvPr/>
        </p:nvSpPr>
        <p:spPr>
          <a:xfrm flipH="1">
            <a:off x="1823848" y="3857274"/>
            <a:ext cx="29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444208" y="3893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487683" y="492167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22555" y="528242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410942" y="491309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607823" y="5939988"/>
            <a:ext cx="7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/>
              <a:t>L</a:t>
            </a:r>
            <a:r>
              <a:rPr lang="pt-BR" sz="3100" b="1" dirty="0" smtClean="0"/>
              <a:t>ógica </a:t>
            </a:r>
            <a:r>
              <a:rPr lang="pt-BR" sz="3100" b="1" dirty="0"/>
              <a:t>do Instrumento</a:t>
            </a:r>
            <a:br>
              <a:rPr lang="pt-BR" sz="3100" b="1" dirty="0"/>
            </a:b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1412775"/>
            <a:ext cx="6480720" cy="496855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/>
              <a:t>Nesse contexto, o uso do instrumento, pelos avaliadores, deve ser realizado de modo que seja atribuído o </a:t>
            </a:r>
            <a:r>
              <a:rPr lang="pt-BR" sz="2000" b="1" dirty="0"/>
              <a:t>conceito </a:t>
            </a:r>
            <a:r>
              <a:rPr lang="pt-BR" sz="2000" dirty="0"/>
              <a:t>com o </a:t>
            </a:r>
            <a:r>
              <a:rPr lang="pt-BR" sz="2000" b="1" dirty="0"/>
              <a:t>critério de avaliação </a:t>
            </a:r>
            <a:r>
              <a:rPr lang="pt-BR" sz="2000" dirty="0"/>
              <a:t>mais aderente à realidade verificada para cada um dos indicadores do instrumento</a:t>
            </a:r>
            <a:r>
              <a:rPr lang="pt-BR" sz="2000" dirty="0" smtClean="0"/>
              <a:t>.</a:t>
            </a:r>
          </a:p>
          <a:p>
            <a:pPr marL="0" indent="0" algn="ctr">
              <a:buNone/>
            </a:pPr>
            <a:endParaRPr lang="pt-BR" sz="2000" dirty="0" smtClean="0"/>
          </a:p>
          <a:p>
            <a:pPr marL="0" indent="0" algn="ctr">
              <a:buNone/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2000" dirty="0" smtClean="0"/>
              <a:t>A função do avaliador é verificar, </a:t>
            </a:r>
            <a:r>
              <a:rPr lang="pt-BR" sz="2000" b="1" dirty="0" smtClean="0"/>
              <a:t>a partir do  instrumento de avaliação</a:t>
            </a:r>
            <a:r>
              <a:rPr lang="pt-BR" sz="2000" dirty="0" smtClean="0"/>
              <a:t>, as condições apresentadas no momento de sua visita.</a:t>
            </a:r>
          </a:p>
          <a:p>
            <a:pPr marL="0" indent="0" algn="ctr">
              <a:buNone/>
            </a:pPr>
            <a:r>
              <a:rPr lang="pt-BR" sz="2000" dirty="0" smtClean="0"/>
              <a:t> </a:t>
            </a:r>
          </a:p>
          <a:p>
            <a:pPr marL="0" indent="0" algn="ctr">
              <a:buNone/>
            </a:pPr>
            <a:r>
              <a:rPr lang="pt-BR" sz="2000" dirty="0" smtClean="0"/>
              <a:t>Ou </a:t>
            </a:r>
            <a:r>
              <a:rPr lang="pt-BR" sz="2000" dirty="0"/>
              <a:t>seja, o instrumento de avaliação </a:t>
            </a:r>
            <a:r>
              <a:rPr lang="pt-BR" sz="2000" b="1" dirty="0"/>
              <a:t>orienta a olhar do avaliador </a:t>
            </a:r>
            <a:r>
              <a:rPr lang="pt-BR" sz="2000" dirty="0"/>
              <a:t>para determinados aspectos que devem ser corretamente verificados, com o registro circunstanciado das condições existentes.</a:t>
            </a:r>
          </a:p>
          <a:p>
            <a:endParaRPr lang="pt-BR" sz="20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179512" y="2204864"/>
            <a:ext cx="1948408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scene3d>
            <a:camera prst="perspectiveContrasting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>
                <a:solidFill>
                  <a:schemeClr val="tx1"/>
                </a:solidFill>
              </a:rPr>
              <a:t>U</a:t>
            </a:r>
            <a:r>
              <a:rPr lang="pt-BR" sz="2600" dirty="0" smtClean="0">
                <a:solidFill>
                  <a:schemeClr val="tx1"/>
                </a:solidFill>
              </a:rPr>
              <a:t>so </a:t>
            </a:r>
          </a:p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do </a:t>
            </a:r>
            <a:r>
              <a:rPr lang="pt-BR" sz="2600" dirty="0">
                <a:solidFill>
                  <a:schemeClr val="tx1"/>
                </a:solidFill>
              </a:rPr>
              <a:t>instrumento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348136" y="3140968"/>
            <a:ext cx="6400328" cy="36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2348136" y="4581128"/>
            <a:ext cx="64003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ave esquerda 9"/>
          <p:cNvSpPr/>
          <p:nvPr/>
        </p:nvSpPr>
        <p:spPr>
          <a:xfrm>
            <a:off x="1907704" y="1412775"/>
            <a:ext cx="440432" cy="5103079"/>
          </a:xfrm>
          <a:prstGeom prst="leftBrace">
            <a:avLst>
              <a:gd name="adj1" fmla="val 0"/>
              <a:gd name="adj2" fmla="val 5000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700" b="1" dirty="0"/>
              <a:t>L</a:t>
            </a:r>
            <a:r>
              <a:rPr lang="pt-BR" sz="2700" b="1" dirty="0" smtClean="0"/>
              <a:t>ógica </a:t>
            </a:r>
            <a:r>
              <a:rPr lang="pt-BR" sz="2700" b="1" dirty="0"/>
              <a:t>do I</a:t>
            </a:r>
            <a:r>
              <a:rPr lang="pt-BR" sz="2700" b="1" dirty="0" smtClean="0"/>
              <a:t>nstrumento</a:t>
            </a:r>
            <a:br>
              <a:rPr lang="pt-BR" sz="2700" b="1" dirty="0" smtClean="0"/>
            </a:br>
            <a:r>
              <a:rPr lang="pt-BR" sz="2700" b="1" dirty="0"/>
              <a:t>Fontes de evidências </a:t>
            </a:r>
            <a:r>
              <a:rPr lang="pt-BR" sz="2700" dirty="0"/>
              <a:t>para atribuição de conceitos </a:t>
            </a:r>
            <a:r>
              <a:rPr lang="pt-BR" sz="2700" dirty="0" smtClean="0"/>
              <a:t>aos </a:t>
            </a:r>
            <a:r>
              <a:rPr lang="pt-BR" sz="2700" dirty="0"/>
              <a:t>indicadores </a:t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53012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3600" dirty="0" smtClean="0"/>
              <a:t>Para a </a:t>
            </a:r>
            <a:r>
              <a:rPr lang="pt-BR" sz="3600" b="1" dirty="0" smtClean="0"/>
              <a:t>obtenção de subsídios </a:t>
            </a:r>
            <a:r>
              <a:rPr lang="pt-BR" sz="3600" dirty="0" smtClean="0"/>
              <a:t>para a atribuição de conceitos para os indicadores, a comissão de avaliadores deve buscar </a:t>
            </a:r>
            <a:r>
              <a:rPr lang="pt-BR" sz="3600" b="1" dirty="0" smtClean="0"/>
              <a:t>evidências </a:t>
            </a:r>
            <a:r>
              <a:rPr lang="pt-BR" sz="3600" dirty="0" smtClean="0"/>
              <a:t>em diversas </a:t>
            </a:r>
            <a:r>
              <a:rPr lang="pt-BR" sz="3600" b="1" dirty="0" smtClean="0"/>
              <a:t>fontes de informação </a:t>
            </a:r>
            <a:r>
              <a:rPr lang="pt-BR" sz="3600" dirty="0" smtClean="0"/>
              <a:t>durante a visita </a:t>
            </a:r>
            <a:r>
              <a:rPr lang="pt-BR" sz="3600" i="1" dirty="0" smtClean="0"/>
              <a:t>in loco</a:t>
            </a:r>
            <a:r>
              <a:rPr lang="pt-BR" sz="3600" dirty="0" smtClean="0"/>
              <a:t>, a saber: </a:t>
            </a:r>
          </a:p>
          <a:p>
            <a:endParaRPr lang="pt-BR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 smtClean="0"/>
              <a:t>Informações apensadas ao sistema SIGES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 smtClean="0"/>
              <a:t>Entrevistas com gestores, corpo docente e técnico-administrativo,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 smtClean="0"/>
              <a:t>Análise de documentos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 smtClean="0"/>
              <a:t>Visitas a instalações físicas e infraestrutura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 smtClean="0"/>
              <a:t>Informações preenchidas pela IES no Formulário Eletrônico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 smtClean="0"/>
              <a:t>Comissão Própria de Avaliação – CPA (caso exista)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 smtClean="0"/>
              <a:t>Relatório de avaliações interna e externa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600" dirty="0"/>
              <a:t>Outros documentos solicitados </a:t>
            </a:r>
            <a:r>
              <a:rPr lang="pt-BR" sz="3600" i="1" dirty="0"/>
              <a:t>in loco </a:t>
            </a:r>
            <a:r>
              <a:rPr lang="pt-BR" sz="3600" dirty="0"/>
              <a:t>pela comissão</a:t>
            </a:r>
          </a:p>
          <a:p>
            <a:pPr marL="0" indent="0">
              <a:lnSpc>
                <a:spcPct val="120000"/>
              </a:lnSpc>
              <a:buNone/>
            </a:pPr>
            <a:endParaRPr lang="pt-BR" sz="3600" dirty="0" smtClean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461953" y="5085184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899592" y="4653136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888678" y="4221088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67544" y="3429000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987824" y="3861048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1894001" y="2942915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1938016" y="5517232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187624" y="5877272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1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2700" b="1" dirty="0" smtClean="0"/>
              <a:t>Análise </a:t>
            </a:r>
            <a:r>
              <a:rPr lang="pt-BR" sz="2700" b="1" dirty="0"/>
              <a:t>da dimensão 1: organização didático-pedagógica - Pontos de atenção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219" y="1230402"/>
            <a:ext cx="8419152" cy="543895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2600" dirty="0"/>
              <a:t>A Dimensão I assume o protagonismo da Avaliação Externa. A partir delas serão desmembrados todos os pontos que darão sustentação a avaliação externa</a:t>
            </a:r>
            <a:r>
              <a:rPr lang="pt-BR" sz="2600" dirty="0" smtClean="0"/>
              <a:t>.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r>
              <a:rPr lang="pt-BR" sz="2600" dirty="0"/>
              <a:t>O ponto central da Dimensão 1 é orientar na construção de um PPC que tenha o foco em atender ao perfil do egresso que esteja coerente com as DCN; alinhado com as demandas locais e com a identidade da IES</a:t>
            </a:r>
            <a:r>
              <a:rPr lang="pt-BR" sz="2600" dirty="0" smtClean="0"/>
              <a:t>.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r>
              <a:rPr lang="pt-BR" sz="2600" dirty="0"/>
              <a:t>A busca pela melhoria da aprendizagem é uma meta constante de boa parte dos indicadores da Dimensão 1, o que sugere a necessidade dos Cursos de criar mecanismos de acompanhamento tanto das ações implementadas quanto dos resultados alcançados. </a:t>
            </a:r>
            <a:endParaRPr lang="pt-BR" sz="2600" dirty="0" smtClean="0"/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r>
              <a:rPr lang="pt-BR" sz="2600" dirty="0" smtClean="0"/>
              <a:t>Percebe-se </a:t>
            </a:r>
            <a:r>
              <a:rPr lang="pt-BR" sz="2600" dirty="0"/>
              <a:t>também que deve ser um compromisso permanente do PPC a plena articulação entre teoria e prática, sendo evidenciadas todas as iniciativas. </a:t>
            </a:r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Seta para a direita 4"/>
          <p:cNvSpPr/>
          <p:nvPr/>
        </p:nvSpPr>
        <p:spPr>
          <a:xfrm>
            <a:off x="244858" y="1335048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10123" y="2636912"/>
            <a:ext cx="187800" cy="219836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416577" y="5392173"/>
            <a:ext cx="85740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57475" y="3717032"/>
            <a:ext cx="86350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44356" y="2276872"/>
            <a:ext cx="85740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ta para a direita 17"/>
          <p:cNvSpPr/>
          <p:nvPr/>
        </p:nvSpPr>
        <p:spPr>
          <a:xfrm>
            <a:off x="274723" y="3933056"/>
            <a:ext cx="187800" cy="219836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215382" y="5589240"/>
            <a:ext cx="187800" cy="219836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8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400" b="1" dirty="0" smtClean="0"/>
              <a:t>Análise </a:t>
            </a:r>
            <a:r>
              <a:rPr lang="pt-BR" sz="2400" b="1" dirty="0"/>
              <a:t>da dimensão 1: organização didático-pedagógica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836712"/>
            <a:ext cx="7416824" cy="576064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4600" dirty="0" smtClean="0"/>
              <a:t>Os estágios curriculares supervisionados, as atividades complementares e as atividades práticas de ensino não podem existir por mera formalidade; devem ser permanentemente acompanhados e ter estratégias de análise e reavaliação que garantam o aprendizado efetivo do discente coerente com a proposta pedagógica do curso, com o perfil do egresso e com os objetivos do curso. </a:t>
            </a:r>
          </a:p>
          <a:p>
            <a:pPr marL="0" indent="0" algn="just">
              <a:buNone/>
            </a:pPr>
            <a:endParaRPr lang="pt-BR" sz="4600" dirty="0" smtClean="0"/>
          </a:p>
          <a:p>
            <a:pPr marL="0" indent="0" algn="just">
              <a:buNone/>
            </a:pPr>
            <a:r>
              <a:rPr lang="pt-BR" sz="4600" dirty="0" smtClean="0"/>
              <a:t>O indicador de avaliação do TCC, além das questões de carga horária, formas de apresentação, orientação e coordenação, traz a necessidade da divulgação de manuais de apoio ao aluno para a produção do trabalho, além da existência de repositórios digitais próprios para a disponibilização do TCC.</a:t>
            </a:r>
          </a:p>
          <a:p>
            <a:pPr marL="0" indent="0" algn="just">
              <a:buNone/>
            </a:pPr>
            <a:endParaRPr lang="pt-BR" sz="4600" dirty="0" smtClean="0"/>
          </a:p>
          <a:p>
            <a:pPr marL="0" indent="0" algn="just">
              <a:buNone/>
            </a:pPr>
            <a:r>
              <a:rPr lang="pt-BR" sz="4600" dirty="0" smtClean="0"/>
              <a:t>São reforçadas em vários indicadores da Dimensão 1 a acessibilidade metodológica, comunicacional, atitudinal, digital e instrumental, bem como a abordagem de conteúdos pertinentes às políticas de educação ambiental, de educação em direitos humanos e relações étnico-raciais, e o ensino da história e das culturas afro-brasileira, indígena e africana. </a:t>
            </a:r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251612" y="1971193"/>
            <a:ext cx="1120596" cy="3168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Pontos 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de atenção</a:t>
            </a: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547664" y="4725144"/>
            <a:ext cx="73707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547664" y="2924944"/>
            <a:ext cx="730830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 para a direita 13"/>
          <p:cNvSpPr/>
          <p:nvPr/>
        </p:nvSpPr>
        <p:spPr>
          <a:xfrm>
            <a:off x="1365206" y="4906966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1353627" y="3140968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346865" y="845250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8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8640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pt-BR" sz="2600" b="1" dirty="0" smtClean="0">
                <a:latin typeface="Garamond" panose="02020404030301010803" pitchFamily="18" charset="0"/>
              </a:rPr>
              <a:t/>
            </a:r>
            <a:br>
              <a:rPr lang="pt-BR" sz="2600" b="1" dirty="0" smtClean="0">
                <a:latin typeface="Garamond" panose="02020404030301010803" pitchFamily="18" charset="0"/>
              </a:rPr>
            </a:br>
            <a:r>
              <a:rPr lang="pt-BR" sz="3100" b="1" dirty="0">
                <a:latin typeface="Comic Sans MS" panose="030F0702030302020204" pitchFamily="66" charset="0"/>
              </a:rPr>
              <a:t>Avaliação da Educação </a:t>
            </a:r>
            <a:r>
              <a:rPr lang="pt-BR" sz="3100" b="1" dirty="0" smtClean="0">
                <a:latin typeface="Comic Sans MS" panose="030F0702030302020204" pitchFamily="66" charset="0"/>
              </a:rPr>
              <a:t>Superior</a:t>
            </a:r>
            <a:r>
              <a:rPr lang="pt-BR" sz="2400" b="1" dirty="0" smtClean="0">
                <a:latin typeface="Comic Sans MS" panose="030F0702030302020204" pitchFamily="66" charset="0"/>
              </a:rPr>
              <a:t/>
            </a:r>
            <a:br>
              <a:rPr lang="pt-BR" sz="2400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41830"/>
            <a:ext cx="8640960" cy="554461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Garamond" panose="02020404030301010803" pitchFamily="18" charset="0"/>
              </a:rPr>
              <a:t>Contexto da l</a:t>
            </a:r>
            <a:r>
              <a:rPr lang="pt-BR" sz="2400" b="1" dirty="0" smtClean="0">
                <a:latin typeface="Garamond" panose="02020404030301010803" pitchFamily="18" charset="0"/>
              </a:rPr>
              <a:t>egislação </a:t>
            </a:r>
            <a:r>
              <a:rPr lang="pt-BR" sz="2400" b="1" dirty="0">
                <a:latin typeface="Garamond" panose="02020404030301010803" pitchFamily="18" charset="0"/>
              </a:rPr>
              <a:t>v</a:t>
            </a:r>
            <a:r>
              <a:rPr lang="pt-BR" sz="2400" b="1" dirty="0" smtClean="0">
                <a:latin typeface="Garamond" panose="02020404030301010803" pitchFamily="18" charset="0"/>
              </a:rPr>
              <a:t>igente</a:t>
            </a:r>
            <a:endParaRPr lang="pt-BR" sz="20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342630" y="1844824"/>
            <a:ext cx="6621858" cy="4680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pt-BR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  </a:t>
            </a:r>
            <a:r>
              <a:rPr lang="pt-BR" sz="2100" b="1" dirty="0" smtClean="0">
                <a:solidFill>
                  <a:schemeClr val="tx1"/>
                </a:solidFill>
              </a:rPr>
              <a:t>A Constituição Federal – CF/1988</a:t>
            </a:r>
          </a:p>
          <a:p>
            <a:pPr algn="ctr">
              <a:lnSpc>
                <a:spcPct val="20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     LDB – Lei nº 9.394, de 1996</a:t>
            </a:r>
          </a:p>
          <a:p>
            <a:pPr algn="ctr">
              <a:lnSpc>
                <a:spcPct val="20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      Lei do </a:t>
            </a:r>
            <a:r>
              <a:rPr lang="pt-BR" sz="2100" b="1" dirty="0" err="1" smtClean="0">
                <a:solidFill>
                  <a:schemeClr val="tx1"/>
                </a:solidFill>
              </a:rPr>
              <a:t>Sinaes</a:t>
            </a:r>
            <a:r>
              <a:rPr lang="pt-BR" sz="2100" b="1" dirty="0" smtClean="0">
                <a:solidFill>
                  <a:schemeClr val="tx1"/>
                </a:solidFill>
              </a:rPr>
              <a:t> – Lei nº 10.861, de 2004</a:t>
            </a:r>
          </a:p>
          <a:p>
            <a:pPr algn="ctr">
              <a:lnSpc>
                <a:spcPct val="20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       PNE – Plano Nacional da Educação, de 2001                    PNE – Plano Nacional da Educação, de </a:t>
            </a:r>
            <a:r>
              <a:rPr lang="pt-BR" sz="2100" b="1" dirty="0" smtClean="0">
                <a:solidFill>
                  <a:schemeClr val="tx1"/>
                </a:solidFill>
              </a:rPr>
              <a:t>2014</a:t>
            </a:r>
            <a:endParaRPr lang="pt-BR" sz="21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Resolução Normativa n° 03/2016-CEE/MT</a:t>
            </a:r>
          </a:p>
          <a:p>
            <a:pPr algn="ctr">
              <a:lnSpc>
                <a:spcPct val="20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         Resolução Normativa n° 01/2017-CEE/MT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3620419" y="2160581"/>
            <a:ext cx="244602" cy="252028"/>
          </a:xfrm>
          <a:prstGeom prst="rightArrow">
            <a:avLst/>
          </a:prstGeom>
          <a:solidFill>
            <a:schemeClr val="accent6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7544" y="3428999"/>
            <a:ext cx="1875086" cy="1738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pt-BR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t-BR" sz="2800" b="1" dirty="0" smtClean="0">
                <a:solidFill>
                  <a:schemeClr val="tx1"/>
                </a:solidFill>
              </a:rPr>
              <a:t>São elas: </a:t>
            </a:r>
          </a:p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2342630" y="3962668"/>
            <a:ext cx="392554" cy="438439"/>
          </a:xfrm>
          <a:prstGeom prst="rightArrow">
            <a:avLst/>
          </a:prstGeom>
          <a:solidFill>
            <a:schemeClr val="accent6"/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3149437" y="5271718"/>
            <a:ext cx="244602" cy="252028"/>
          </a:xfrm>
          <a:prstGeom prst="rightArrow">
            <a:avLst/>
          </a:prstGeom>
          <a:solidFill>
            <a:schemeClr val="accent6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3253516" y="4059070"/>
            <a:ext cx="244602" cy="252028"/>
          </a:xfrm>
          <a:prstGeom prst="rightArrow">
            <a:avLst/>
          </a:prstGeom>
          <a:solidFill>
            <a:schemeClr val="accent6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3167905" y="4671138"/>
            <a:ext cx="244602" cy="252028"/>
          </a:xfrm>
          <a:prstGeom prst="rightArrow">
            <a:avLst/>
          </a:prstGeom>
          <a:solidFill>
            <a:schemeClr val="accent6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3525193" y="3462110"/>
            <a:ext cx="244602" cy="252028"/>
          </a:xfrm>
          <a:prstGeom prst="rightArrow">
            <a:avLst/>
          </a:prstGeom>
          <a:solidFill>
            <a:schemeClr val="accent6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3375817" y="5860140"/>
            <a:ext cx="244602" cy="25202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3934072" y="2870938"/>
            <a:ext cx="244602" cy="252028"/>
          </a:xfrm>
          <a:prstGeom prst="rightArrow">
            <a:avLst/>
          </a:prstGeom>
          <a:solidFill>
            <a:schemeClr val="accent6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Análise </a:t>
            </a:r>
            <a:r>
              <a:rPr lang="pt-BR" sz="2400" b="1" dirty="0"/>
              <a:t>da dimensão 1: organização didático-pedagógica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124744"/>
            <a:ext cx="7344816" cy="53285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Quando se trata do apoio ao discente, deve-se atentar para os programas de nivelamento e monitoria, intermediação e acompanhamento em estágios não obrigatórios (o olhar anteriormente estava apenas nos estágios curriculares) e o apoio psicopedagógico. </a:t>
            </a:r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Na Dimensão 1 vem à tona a necessidade da previsão e execução de ações no âmbito da gestão dos cursos e a sua relação com os relatórios provenientes das avaliações interna e externa. Está explícita a necessidade de considerar a avaliação institucional (realizada pela CPA) em conjunto com os resultados das avaliações externas (visitas in loco e resultados do </a:t>
            </a:r>
            <a:r>
              <a:rPr lang="pt-BR" dirty="0" err="1"/>
              <a:t>Enade</a:t>
            </a:r>
            <a:r>
              <a:rPr lang="pt-BR" dirty="0"/>
              <a:t>). </a:t>
            </a:r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Tanto a coordenação do curso quanto o NDE terão responsabilidades quanto a essa gestão, sendo traduzidos basicamente em planos de </a:t>
            </a:r>
            <a:r>
              <a:rPr lang="pt-BR" dirty="0" err="1"/>
              <a:t>autoavaliação</a:t>
            </a:r>
            <a:r>
              <a:rPr lang="pt-BR" dirty="0"/>
              <a:t>, ação, acompanhamento e publicidade realizados periodicamente. </a:t>
            </a:r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221954" y="1988840"/>
            <a:ext cx="1325709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Pontos 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de atenção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365206" y="5275794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375945" y="2924944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1375944" y="1199588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1547664" y="2708920"/>
            <a:ext cx="7370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547664" y="4941168"/>
            <a:ext cx="73570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Análise da dimensão 2: corpo docente e tutorial - Pontos de </a:t>
            </a:r>
            <a:r>
              <a:rPr lang="pt-BR" sz="2400" b="1" dirty="0" smtClean="0"/>
              <a:t>atenção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9046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4000" dirty="0"/>
              <a:t>O objetivo dos indicadores da Dimensão 2 é </a:t>
            </a:r>
            <a:r>
              <a:rPr lang="pt-BR" sz="4000" dirty="0" smtClean="0"/>
              <a:t>acompanhar </a:t>
            </a:r>
            <a:r>
              <a:rPr lang="pt-BR" sz="4000" dirty="0"/>
              <a:t>as atribuições e responsabilidades dadas aos quatro grandes atores da Dimensão 2 – coordenadores de curso, NDE, docentes e tutores</a:t>
            </a:r>
            <a:r>
              <a:rPr lang="pt-BR" sz="4000" dirty="0" smtClean="0"/>
              <a:t>.</a:t>
            </a:r>
          </a:p>
          <a:p>
            <a:pPr marL="0" indent="0" algn="just">
              <a:buNone/>
            </a:pPr>
            <a:endParaRPr lang="pt-BR" sz="4000" dirty="0"/>
          </a:p>
          <a:p>
            <a:pPr marL="0" indent="0" algn="just">
              <a:buNone/>
            </a:pPr>
            <a:r>
              <a:rPr lang="pt-BR" sz="4000" dirty="0"/>
              <a:t>O coordenador do curso é o grande protagonista dessa Dimensão, sendo o </a:t>
            </a:r>
            <a:r>
              <a:rPr lang="pt-BR" sz="4000" dirty="0" smtClean="0"/>
              <a:t>de </a:t>
            </a:r>
            <a:r>
              <a:rPr lang="pt-BR" sz="4000" dirty="0"/>
              <a:t>todas as ações e o responsável permanente em manter a comunidade acadêmica alinhada em prol da execução do PPC. Em indicadores, o coordenador do curso será observado no que se refere à sua atuação nos seguintes aspectos:</a:t>
            </a:r>
          </a:p>
          <a:p>
            <a:pPr marL="0" indent="0" algn="just">
              <a:buNone/>
            </a:pPr>
            <a:r>
              <a:rPr lang="pt-BR" sz="4000" dirty="0"/>
              <a:t>• </a:t>
            </a:r>
            <a:r>
              <a:rPr lang="pt-BR" sz="4000" dirty="0" smtClean="0"/>
              <a:t>Atende </a:t>
            </a:r>
            <a:r>
              <a:rPr lang="pt-BR" sz="4000" dirty="0"/>
              <a:t>à demanda existente considerando a sua própria gestão, a relação com docentes, discentes, tutores, equipe multidisciplinar e a representatividade nos colegiados superiores;</a:t>
            </a:r>
          </a:p>
          <a:p>
            <a:pPr marL="0" indent="0" algn="just">
              <a:buNone/>
            </a:pPr>
            <a:r>
              <a:rPr lang="pt-BR" sz="4000" dirty="0"/>
              <a:t>• </a:t>
            </a:r>
            <a:r>
              <a:rPr lang="pt-BR" sz="4000" dirty="0" smtClean="0"/>
              <a:t>Trabalha </a:t>
            </a:r>
            <a:r>
              <a:rPr lang="pt-BR" sz="4000" dirty="0"/>
              <a:t>com plano de ação documentado e compartilhado;</a:t>
            </a:r>
          </a:p>
          <a:p>
            <a:pPr marL="0" indent="0" algn="just">
              <a:buNone/>
            </a:pPr>
            <a:r>
              <a:rPr lang="pt-BR" sz="4000" dirty="0"/>
              <a:t>• </a:t>
            </a:r>
            <a:r>
              <a:rPr lang="pt-BR" sz="4000" dirty="0" smtClean="0"/>
              <a:t>Divulga </a:t>
            </a:r>
            <a:r>
              <a:rPr lang="pt-BR" sz="4000" dirty="0"/>
              <a:t>os indicadores relacionados ao seu desempenho;</a:t>
            </a:r>
          </a:p>
          <a:p>
            <a:pPr marL="0" indent="0" algn="just">
              <a:buNone/>
            </a:pPr>
            <a:r>
              <a:rPr lang="pt-BR" sz="4000" dirty="0" smtClean="0"/>
              <a:t>• Administra </a:t>
            </a:r>
            <a:r>
              <a:rPr lang="pt-BR" sz="4000" dirty="0"/>
              <a:t>a potencialidade do corpo docente e do tutorial, favorecendo a integração e a melhoria contínua.</a:t>
            </a:r>
          </a:p>
          <a:p>
            <a:pPr marL="0" indent="0" algn="just">
              <a:buNone/>
            </a:pPr>
            <a:r>
              <a:rPr lang="pt-BR" sz="4000" dirty="0"/>
              <a:t>• </a:t>
            </a:r>
            <a:r>
              <a:rPr lang="pt-BR" sz="4000" dirty="0" smtClean="0"/>
              <a:t>Participação </a:t>
            </a:r>
            <a:r>
              <a:rPr lang="pt-BR" sz="4000" dirty="0"/>
              <a:t>nos colegiados superiores da IES com plano de ação devidamente documentado e compartilhado;</a:t>
            </a:r>
          </a:p>
          <a:p>
            <a:pPr marL="0" indent="0" algn="just">
              <a:buNone/>
            </a:pPr>
            <a:r>
              <a:rPr lang="pt-BR" sz="4000" dirty="0"/>
              <a:t>• Acompanhamento permanente da sua própria gestão com indicadores disponíveis e públicos sobre o desempenho do seu curso;</a:t>
            </a:r>
          </a:p>
          <a:p>
            <a:pPr marL="0" indent="0" algn="just">
              <a:buNone/>
            </a:pPr>
            <a:r>
              <a:rPr lang="pt-BR" sz="4000" dirty="0"/>
              <a:t>• A relação permanente com docentes, discentes, tutores e equipe multidisciplinar;</a:t>
            </a:r>
          </a:p>
          <a:p>
            <a:pPr marL="0" indent="0" algn="just">
              <a:buNone/>
            </a:pPr>
            <a:r>
              <a:rPr lang="pt-BR" sz="4000" dirty="0" smtClean="0"/>
              <a:t>• </a:t>
            </a:r>
            <a:r>
              <a:rPr lang="pt-BR" sz="4000" dirty="0"/>
              <a:t>Favorecimento da integração e melhoria contínua do potencial de professores e tutores.</a:t>
            </a:r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9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634082"/>
          </a:xfrm>
        </p:spPr>
        <p:txBody>
          <a:bodyPr>
            <a:normAutofit/>
          </a:bodyPr>
          <a:lstStyle/>
          <a:p>
            <a:r>
              <a:rPr lang="pt-BR" sz="2200" b="1" dirty="0"/>
              <a:t>Análise da dimensão 2: corpo docente e tutorial - Pontos de atenção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046" y="908720"/>
            <a:ext cx="8363272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100" dirty="0"/>
              <a:t>No </a:t>
            </a:r>
            <a:r>
              <a:rPr lang="pt-BR" sz="2100" dirty="0" smtClean="0"/>
              <a:t>novo instrumento está </a:t>
            </a:r>
            <a:r>
              <a:rPr lang="pt-BR" sz="2100" dirty="0"/>
              <a:t>explícito o que se entende por um NDE atuante:</a:t>
            </a:r>
          </a:p>
          <a:p>
            <a:pPr marL="0" indent="0" algn="just">
              <a:buNone/>
            </a:pPr>
            <a:r>
              <a:rPr lang="pt-BR" sz="2100" dirty="0" smtClean="0"/>
              <a:t>Atua </a:t>
            </a:r>
            <a:r>
              <a:rPr lang="pt-BR" sz="2100" dirty="0"/>
              <a:t>no acompanhamento, na consolidação e na atualização do PPC;</a:t>
            </a:r>
          </a:p>
          <a:p>
            <a:pPr marL="0" indent="0" algn="just">
              <a:buNone/>
            </a:pPr>
            <a:r>
              <a:rPr lang="pt-BR" sz="2100" dirty="0" smtClean="0"/>
              <a:t> </a:t>
            </a:r>
            <a:r>
              <a:rPr lang="pt-BR" sz="2100" dirty="0"/>
              <a:t>Realiza estudos e atualizações </a:t>
            </a:r>
            <a:r>
              <a:rPr lang="pt-BR" sz="2100" dirty="0" smtClean="0"/>
              <a:t>periódicas;</a:t>
            </a:r>
          </a:p>
          <a:p>
            <a:pPr marL="0" indent="0" algn="just">
              <a:buNone/>
            </a:pPr>
            <a:r>
              <a:rPr lang="pt-BR" sz="2100" b="1" dirty="0"/>
              <a:t>V</a:t>
            </a:r>
            <a:r>
              <a:rPr lang="pt-BR" sz="2100" b="1" dirty="0" smtClean="0"/>
              <a:t>erifica</a:t>
            </a:r>
            <a:r>
              <a:rPr lang="pt-BR" sz="2100" dirty="0" smtClean="0"/>
              <a:t> </a:t>
            </a:r>
            <a:r>
              <a:rPr lang="pt-BR" sz="2100" dirty="0"/>
              <a:t>os impactos do sistema de avaliação de aprendizagem incluindo os resultados da </a:t>
            </a:r>
            <a:r>
              <a:rPr lang="pt-BR" sz="2100" dirty="0" err="1"/>
              <a:t>autoavaliação</a:t>
            </a:r>
            <a:r>
              <a:rPr lang="pt-BR" sz="2100" dirty="0"/>
              <a:t> e das avaliações externas, na formação do estudante;</a:t>
            </a:r>
          </a:p>
          <a:p>
            <a:pPr marL="0" indent="0" algn="just">
              <a:buNone/>
            </a:pPr>
            <a:r>
              <a:rPr lang="pt-BR" sz="2100" dirty="0" smtClean="0"/>
              <a:t>Analisa </a:t>
            </a:r>
            <a:r>
              <a:rPr lang="pt-BR" sz="2100" dirty="0"/>
              <a:t>adequação do perfil do egresso, </a:t>
            </a:r>
            <a:r>
              <a:rPr lang="pt-BR" sz="2100" b="1" dirty="0"/>
              <a:t>considerando</a:t>
            </a:r>
            <a:r>
              <a:rPr lang="pt-BR" sz="2100" dirty="0"/>
              <a:t> as DCN, as novas demandas do mundo do trabalho, em interlocuções com a formação humanística</a:t>
            </a:r>
            <a:r>
              <a:rPr lang="pt-BR" sz="2100" dirty="0" smtClean="0"/>
              <a:t>.</a:t>
            </a:r>
          </a:p>
          <a:p>
            <a:pPr marL="0" indent="0" algn="just">
              <a:buNone/>
            </a:pPr>
            <a:endParaRPr lang="pt-BR" sz="2100" dirty="0" smtClean="0"/>
          </a:p>
          <a:p>
            <a:pPr marL="0" indent="0" algn="just">
              <a:buNone/>
            </a:pPr>
            <a:r>
              <a:rPr lang="pt-BR" sz="2100" dirty="0" smtClean="0"/>
              <a:t>Trazendo </a:t>
            </a:r>
            <a:r>
              <a:rPr lang="pt-BR" sz="2100" dirty="0"/>
              <a:t>o olhar para </a:t>
            </a:r>
            <a:r>
              <a:rPr lang="pt-BR" sz="2100" b="1" dirty="0"/>
              <a:t>o corpo docente</a:t>
            </a:r>
            <a:r>
              <a:rPr lang="pt-BR" sz="2100" dirty="0"/>
              <a:t>, devemos analisa-lo sob seis indicadores: </a:t>
            </a:r>
          </a:p>
          <a:p>
            <a:pPr marL="0" indent="0" algn="just">
              <a:buNone/>
            </a:pPr>
            <a:r>
              <a:rPr lang="pt-BR" sz="2100" dirty="0"/>
              <a:t>titulação, regime de trabalho, experiência profissional, experiência da docência superior,  titulação e produção acadêmica:</a:t>
            </a:r>
          </a:p>
          <a:p>
            <a:pPr marL="0" indent="0" algn="just">
              <a:buNone/>
            </a:pPr>
            <a:r>
              <a:rPr lang="pt-BR" sz="2100" dirty="0"/>
              <a:t>Novo instrumento porte da titulação do lato sensu até o stricto sensu doutorado. </a:t>
            </a:r>
          </a:p>
          <a:p>
            <a:pPr algn="just"/>
            <a:endParaRPr lang="pt-BR" sz="20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Seta para a direita 4"/>
          <p:cNvSpPr/>
          <p:nvPr/>
        </p:nvSpPr>
        <p:spPr>
          <a:xfrm>
            <a:off x="317134" y="5988143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39731" y="5340071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28625" y="3207256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93811" y="2127818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17133" y="1762329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28625" y="1387792"/>
            <a:ext cx="171719" cy="221743"/>
          </a:xfrm>
          <a:prstGeom prst="rightArrow">
            <a:avLst>
              <a:gd name="adj1" fmla="val 5682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/>
          </a:bodyPr>
          <a:lstStyle/>
          <a:p>
            <a:r>
              <a:rPr lang="pt-BR" sz="2300" b="1" dirty="0"/>
              <a:t>Análise da dimensão 2: corpo docente e tutorial - Pontos de atenção</a:t>
            </a:r>
            <a:endParaRPr lang="pt-BR" sz="2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124744"/>
            <a:ext cx="7272808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A</a:t>
            </a:r>
            <a:r>
              <a:rPr lang="pt-BR" dirty="0" smtClean="0"/>
              <a:t>o </a:t>
            </a:r>
            <a:r>
              <a:rPr lang="pt-BR" dirty="0"/>
              <a:t>contrário do instrumento anterior, no qual eram avaliados apenas em relação ao grau da sua titulação e ao seu tempo de experiência – assumem papel na aprendizagem dos alunos e devem propor e executar, com os docentes, estratégias para a promoção da aprendizagem sugerindo atividades e leituras complementares pelos mais diversos meios que auxiliem no alcance do perfil do egresso desenhado no PPC.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S</a:t>
            </a:r>
            <a:r>
              <a:rPr lang="pt-BR" dirty="0" smtClean="0"/>
              <a:t>urge </a:t>
            </a:r>
            <a:r>
              <a:rPr lang="pt-BR" dirty="0"/>
              <a:t>no instrumento um novo ator com atribuições definidas: a equipe multidisciplinar na modalidade EAD – responsável por elaborar e/ou validar o material didático, contando com professores responsáveis por cada disciplina, bem como os demais profissionais nas áreas de educação e técnica (</a:t>
            </a:r>
            <a:r>
              <a:rPr lang="pt-BR" dirty="0" err="1"/>
              <a:t>webdesigners</a:t>
            </a:r>
            <a:r>
              <a:rPr lang="pt-BR" dirty="0"/>
              <a:t>, designers gráficos, revisores, equipe de multimídia). Essa equipe terá a responsabilidade de disseminar as tecnologias, metodologias e os recursos educacionais para a educação a distância, com planos de ação e processos documentados, formalizados e implementados.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251612" y="1196753"/>
            <a:ext cx="1224044" cy="1800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Os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Tutores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612" y="3789040"/>
            <a:ext cx="1224044" cy="20162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Ainda 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no </a:t>
            </a:r>
            <a:r>
              <a:rPr lang="pt-BR" sz="2000" b="1" dirty="0">
                <a:solidFill>
                  <a:schemeClr val="tx1"/>
                </a:solidFill>
              </a:rPr>
              <a:t>âmbito </a:t>
            </a:r>
            <a:r>
              <a:rPr lang="pt-BR" sz="2000" b="1" dirty="0" smtClean="0">
                <a:solidFill>
                  <a:schemeClr val="tx1"/>
                </a:solidFill>
              </a:rPr>
              <a:t>do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EAD</a:t>
            </a: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115616" y="3284984"/>
            <a:ext cx="75608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>Análise </a:t>
            </a:r>
            <a:r>
              <a:rPr lang="pt-BR" sz="2700" b="1" dirty="0"/>
              <a:t>da dimensão 3: infraestrutura - Pontos de atenção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1196753"/>
            <a:ext cx="5554960" cy="23762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400" dirty="0" smtClean="0"/>
              <a:t>que </a:t>
            </a:r>
            <a:r>
              <a:rPr lang="pt-BR" sz="2400" dirty="0"/>
              <a:t>amparam as práticas pedagógicas previstas, as ações de gestão e acadêmicas, os espaços de atendimento ao discente, de planejamento e a execução das ações dos coordenadores de curso, docentes e tutores, bem como o aprendizado efetivo discente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451574" y="1124744"/>
            <a:ext cx="2320226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Na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 </a:t>
            </a:r>
            <a:r>
              <a:rPr lang="pt-BR" sz="2200" b="1" dirty="0">
                <a:solidFill>
                  <a:schemeClr val="tx1"/>
                </a:solidFill>
              </a:rPr>
              <a:t>Dimensão 3 estão definidas a </a:t>
            </a:r>
            <a:r>
              <a:rPr lang="pt-BR" sz="2200" b="1" dirty="0" smtClean="0">
                <a:solidFill>
                  <a:schemeClr val="tx1"/>
                </a:solidFill>
              </a:rPr>
              <a:t>infraestrutura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 </a:t>
            </a:r>
            <a:r>
              <a:rPr lang="pt-BR" sz="2200" b="1" dirty="0">
                <a:solidFill>
                  <a:schemeClr val="tx1"/>
                </a:solidFill>
              </a:rPr>
              <a:t>física e a </a:t>
            </a:r>
            <a:endParaRPr lang="pt-BR" sz="22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tecnológica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7301" y="4427081"/>
            <a:ext cx="7632848" cy="1879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O novo instrumento apresenta foco não apenas em disponibilidade de infraestrutura física, mas também tecnológica (equipamentos e ferramentas de tecnologia e comunicação).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2627783" y="2060849"/>
            <a:ext cx="432049" cy="5400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400" b="1" dirty="0"/>
              <a:t>Análise da dimensão 3: infraestrutura - Pontos de atenção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Indicadores avalia espaço de trabalho para docentes de tempo integral, espaço de trabalho para coordenador de curso, sala coletiva de professores espaço para atendimento de indivíduos ou grupos com privacidade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As salas de aulas e os laboratórios devem garantir a mobilidade da implementação de distintas situações de ensino-aprendizagem previstas no PPC, usando, sempre que for necessário, recursos – tecnológicos ou não – que sejam comprovadamente exitosos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Ocorrerá uma mudança conceitual em relação aos laboratórios, por meio de uma distinção entre laboratórios didáticos de formação básica e de específica, sendo que os primeiros devem se referir às unidades curriculares iniciais e os outros às unidades curriculares que correspondem à aquisição de habilidades e conhecimentos específicos do curso.</a:t>
            </a:r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683568" y="2708920"/>
            <a:ext cx="75608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683568" y="4221088"/>
            <a:ext cx="75608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6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Análise da dimensão 3: infraestrutura - Pontos de atenção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900" dirty="0" smtClean="0"/>
              <a:t>Percebe-se que o acervo, tanto </a:t>
            </a:r>
            <a:r>
              <a:rPr lang="pt-BR" sz="1900" dirty="0"/>
              <a:t>da bibliografa básica quanto da complementar, pode ser físico, virtual e/ou digital ou os três, desde que esteja aderente a proposta do curso levando em consideração a atualização contínua, a adequação com as vagas autorizadas (do curso e por outros cursos que utilizem a mesma bibliografa) e a disponibilidade tecnológica permanente, quando se tratar de acervo virtual.</a:t>
            </a:r>
          </a:p>
          <a:p>
            <a:pPr marL="0" indent="0" algn="just">
              <a:buNone/>
            </a:pPr>
            <a:r>
              <a:rPr lang="pt-BR" sz="1900" dirty="0"/>
              <a:t>Os periódicos especializados deixam de existir como indicador, mas entram como diferencial de conceito nos critérios de análise, tanto da bibliografa básica quanto da complementar</a:t>
            </a:r>
            <a:r>
              <a:rPr lang="pt-BR" sz="1900" dirty="0" smtClean="0"/>
              <a:t>.</a:t>
            </a:r>
          </a:p>
          <a:p>
            <a:pPr marL="0" indent="0" algn="just">
              <a:buNone/>
            </a:pPr>
            <a:endParaRPr lang="pt-BR" sz="1900" dirty="0"/>
          </a:p>
          <a:p>
            <a:pPr marL="0" indent="0" algn="just">
              <a:buNone/>
            </a:pPr>
            <a:r>
              <a:rPr lang="pt-BR" sz="1900" dirty="0"/>
              <a:t>Ainda na Dimensão 3, há indicadores específicos para os cursos da área da saúde:</a:t>
            </a:r>
          </a:p>
          <a:p>
            <a:pPr marL="0" indent="0" algn="just">
              <a:buNone/>
            </a:pPr>
            <a:r>
              <a:rPr lang="pt-BR" sz="1900" dirty="0" smtClean="0"/>
              <a:t>Laboratórios </a:t>
            </a:r>
            <a:r>
              <a:rPr lang="pt-BR" sz="1900" dirty="0"/>
              <a:t>de ensino (constituídos por laboratórios de ensino e multidisciplinares);</a:t>
            </a:r>
          </a:p>
          <a:p>
            <a:pPr marL="0" indent="0" algn="just">
              <a:buNone/>
            </a:pPr>
            <a:r>
              <a:rPr lang="pt-BR" sz="1900" dirty="0" smtClean="0"/>
              <a:t>Laboratórios </a:t>
            </a:r>
            <a:r>
              <a:rPr lang="pt-BR" sz="1900" dirty="0"/>
              <a:t>de habilidades (para atender às habilidades da atividade médica ou de saúde); </a:t>
            </a:r>
          </a:p>
          <a:p>
            <a:pPr marL="0" indent="0" algn="just">
              <a:buNone/>
            </a:pPr>
            <a:r>
              <a:rPr lang="pt-BR" sz="1900" dirty="0" smtClean="0"/>
              <a:t>Biotérios</a:t>
            </a:r>
            <a:r>
              <a:rPr lang="pt-BR" sz="1900" dirty="0"/>
              <a:t>: (devem atender às necessidades práticas do ensino).</a:t>
            </a:r>
          </a:p>
          <a:p>
            <a:pPr marL="0" indent="0" algn="just">
              <a:buNone/>
            </a:pPr>
            <a:r>
              <a:rPr lang="pt-BR" sz="1900" dirty="0"/>
              <a:t> </a:t>
            </a:r>
          </a:p>
          <a:p>
            <a:pPr marL="0" indent="0" algn="just">
              <a:buNone/>
            </a:pPr>
            <a:r>
              <a:rPr lang="pt-BR" sz="1900" dirty="0"/>
              <a:t>Quanto ao Núcleo de Práticas Jurídicas (NPJ), no curso de Direito, sabe-se pelo instrumento que ele deve possuir regulamento específico que preze pela realização de práticas jurídicas simuladas e de arbitragem, negociação, conciliação, mediação e atividades jurídicas reais (fato novo no atual instrumento).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683568" y="3328004"/>
            <a:ext cx="75608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683568" y="5301208"/>
            <a:ext cx="75608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Novo Instrumento de Avaliação </a:t>
            </a:r>
            <a:r>
              <a:rPr lang="pt-BR" sz="2800" b="1" dirty="0" smtClean="0"/>
              <a:t>- Pontos </a:t>
            </a:r>
            <a:r>
              <a:rPr lang="pt-BR" sz="2800" b="1" dirty="0"/>
              <a:t>de </a:t>
            </a:r>
            <a:r>
              <a:rPr lang="pt-BR" sz="2800" b="1" dirty="0" smtClean="0"/>
              <a:t>atenção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340" y="1196752"/>
            <a:ext cx="8208912" cy="5760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200" dirty="0" smtClean="0"/>
              <a:t>Percebemos </a:t>
            </a:r>
            <a:r>
              <a:rPr lang="pt-BR" sz="9200" dirty="0"/>
              <a:t>que algumas palavras adquiriram um peso significativo, norteando grande parte dos critérios de análise de cada indicador</a:t>
            </a:r>
            <a:r>
              <a:rPr lang="pt-BR" sz="9200" dirty="0" smtClean="0"/>
              <a:t>.</a:t>
            </a:r>
          </a:p>
          <a:p>
            <a:pPr marL="0" indent="0" algn="just">
              <a:buNone/>
            </a:pPr>
            <a:endParaRPr lang="pt-BR" sz="9200" dirty="0"/>
          </a:p>
          <a:p>
            <a:pPr>
              <a:buFontTx/>
              <a:buChar char="-"/>
            </a:pPr>
            <a:endParaRPr lang="pt-BR" sz="4000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Retângulo 9"/>
          <p:cNvSpPr/>
          <p:nvPr/>
        </p:nvSpPr>
        <p:spPr>
          <a:xfrm>
            <a:off x="534348" y="2204864"/>
            <a:ext cx="4032448" cy="4323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2300" b="1" dirty="0" smtClean="0">
                <a:solidFill>
                  <a:schemeClr val="tx1"/>
                </a:solidFill>
              </a:rPr>
              <a:t>- PPC;</a:t>
            </a:r>
            <a:endParaRPr lang="pt-BR" sz="2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300" b="1" dirty="0">
                <a:solidFill>
                  <a:schemeClr val="tx1"/>
                </a:solidFill>
              </a:rPr>
              <a:t>- </a:t>
            </a:r>
            <a:r>
              <a:rPr lang="pt-BR" sz="2300" b="1" dirty="0" smtClean="0">
                <a:solidFill>
                  <a:schemeClr val="tx1"/>
                </a:solidFill>
              </a:rPr>
              <a:t>Aprendizagem;</a:t>
            </a:r>
            <a:endParaRPr lang="pt-BR" sz="2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300" b="1" dirty="0">
                <a:solidFill>
                  <a:schemeClr val="tx1"/>
                </a:solidFill>
              </a:rPr>
              <a:t>- </a:t>
            </a:r>
            <a:r>
              <a:rPr lang="pt-BR" sz="2300" b="1" dirty="0" smtClean="0">
                <a:solidFill>
                  <a:schemeClr val="tx1"/>
                </a:solidFill>
              </a:rPr>
              <a:t>Avaliação;</a:t>
            </a:r>
            <a:endParaRPr lang="pt-BR" sz="2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300" b="1" dirty="0">
                <a:solidFill>
                  <a:schemeClr val="tx1"/>
                </a:solidFill>
              </a:rPr>
              <a:t>- </a:t>
            </a:r>
            <a:r>
              <a:rPr lang="pt-BR" sz="2300" b="1" dirty="0" smtClean="0">
                <a:solidFill>
                  <a:schemeClr val="tx1"/>
                </a:solidFill>
              </a:rPr>
              <a:t>Ações;</a:t>
            </a:r>
            <a:endParaRPr lang="pt-BR" sz="2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300" b="1" dirty="0">
                <a:solidFill>
                  <a:schemeClr val="tx1"/>
                </a:solidFill>
              </a:rPr>
              <a:t>- </a:t>
            </a:r>
            <a:r>
              <a:rPr lang="pt-BR" sz="2300" b="1" dirty="0" smtClean="0">
                <a:solidFill>
                  <a:schemeClr val="tx1"/>
                </a:solidFill>
              </a:rPr>
              <a:t>Planejamento;</a:t>
            </a:r>
            <a:endParaRPr lang="pt-BR" sz="2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300" b="1" dirty="0">
                <a:solidFill>
                  <a:schemeClr val="tx1"/>
                </a:solidFill>
              </a:rPr>
              <a:t>- </a:t>
            </a:r>
            <a:r>
              <a:rPr lang="pt-BR" sz="2300" b="1" dirty="0" smtClean="0">
                <a:solidFill>
                  <a:schemeClr val="tx1"/>
                </a:solidFill>
              </a:rPr>
              <a:t>Inovações;</a:t>
            </a:r>
            <a:endParaRPr lang="pt-BR" sz="2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300" b="1" dirty="0">
                <a:solidFill>
                  <a:schemeClr val="tx1"/>
                </a:solidFill>
              </a:rPr>
              <a:t>- </a:t>
            </a:r>
            <a:r>
              <a:rPr lang="pt-BR" sz="2300" b="1" dirty="0" smtClean="0">
                <a:solidFill>
                  <a:schemeClr val="tx1"/>
                </a:solidFill>
              </a:rPr>
              <a:t>Periodicidade;</a:t>
            </a:r>
            <a:endParaRPr lang="pt-BR" sz="2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300" b="1" dirty="0">
                <a:solidFill>
                  <a:schemeClr val="tx1"/>
                </a:solidFill>
              </a:rPr>
              <a:t>- Egresso.</a:t>
            </a:r>
          </a:p>
          <a:p>
            <a:pPr algn="ctr"/>
            <a:endParaRPr lang="pt-BR" dirty="0"/>
          </a:p>
        </p:txBody>
      </p:sp>
      <p:cxnSp>
        <p:nvCxnSpPr>
          <p:cNvPr id="21" name="Conector angulado 20"/>
          <p:cNvCxnSpPr/>
          <p:nvPr/>
        </p:nvCxnSpPr>
        <p:spPr>
          <a:xfrm rot="10800000" flipV="1">
            <a:off x="4860032" y="2204863"/>
            <a:ext cx="3600400" cy="298833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pt-BR" sz="2800" b="1" dirty="0"/>
              <a:t>Novo Instrumento de Avaliação - Pontos de atenção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1602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10000" dirty="0" smtClean="0"/>
              <a:t>- A </a:t>
            </a:r>
            <a:r>
              <a:rPr lang="pt-BR" sz="10000" dirty="0"/>
              <a:t>adoção de Práticas Inovadoras tornaram-se critério diferencial para </a:t>
            </a:r>
            <a:r>
              <a:rPr lang="pt-BR" sz="10000" dirty="0" smtClean="0"/>
              <a:t>atribuição do </a:t>
            </a:r>
            <a:r>
              <a:rPr lang="pt-BR" sz="10000" dirty="0"/>
              <a:t>conceito 5 em muitos </a:t>
            </a:r>
            <a:r>
              <a:rPr lang="pt-BR" sz="10000" dirty="0" smtClean="0"/>
              <a:t>critérios de análise.</a:t>
            </a:r>
          </a:p>
          <a:p>
            <a:pPr algn="just"/>
            <a:endParaRPr lang="pt-BR" sz="10000" dirty="0"/>
          </a:p>
          <a:p>
            <a:pPr marL="0" indent="0" algn="just">
              <a:buNone/>
            </a:pPr>
            <a:r>
              <a:rPr lang="pt-BR" sz="10000" dirty="0" smtClean="0"/>
              <a:t>- Na </a:t>
            </a:r>
            <a:r>
              <a:rPr lang="pt-BR" sz="10000" dirty="0"/>
              <a:t>dimensão </a:t>
            </a:r>
            <a:r>
              <a:rPr lang="pt-BR" sz="10000" dirty="0" smtClean="0"/>
              <a:t>I, </a:t>
            </a:r>
            <a:r>
              <a:rPr lang="pt-BR" sz="10000" dirty="0"/>
              <a:t>dos 24 </a:t>
            </a:r>
            <a:r>
              <a:rPr lang="pt-BR" sz="10000" dirty="0" smtClean="0"/>
              <a:t>indicadores, </a:t>
            </a:r>
            <a:r>
              <a:rPr lang="pt-BR" sz="10000" dirty="0"/>
              <a:t>10 </a:t>
            </a:r>
            <a:r>
              <a:rPr lang="pt-BR" sz="10000" dirty="0" smtClean="0"/>
              <a:t>aparecem </a:t>
            </a:r>
            <a:r>
              <a:rPr lang="pt-BR" sz="10000" dirty="0"/>
              <a:t>a expressão </a:t>
            </a:r>
            <a:r>
              <a:rPr lang="pt-BR" sz="10000" dirty="0" smtClean="0"/>
              <a:t>“Práticas exitosas ou inovadoras” para </a:t>
            </a:r>
            <a:r>
              <a:rPr lang="pt-BR" sz="10000" dirty="0"/>
              <a:t>se obter o conceito 5</a:t>
            </a:r>
            <a:r>
              <a:rPr lang="pt-BR" sz="10000" dirty="0" smtClean="0"/>
              <a:t>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395536" y="4005064"/>
            <a:ext cx="8280920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</a:rPr>
              <a:t>São </a:t>
            </a:r>
            <a:r>
              <a:rPr lang="pt-BR" sz="2200" dirty="0">
                <a:solidFill>
                  <a:schemeClr val="tx1"/>
                </a:solidFill>
              </a:rPr>
              <a:t>aquelas que a IES/Curso encontrou para instituir uma ação de acordo com as necessidades da sua comunidade acadêmica, seu PDI e seu PPC, tendo como consequência o êxito do objetivo desejado. Podem ser também inovadoras quando se constatar que são raras na região, no contexto educacional ou no âmbito do curso. Para isso, o Curso ou a IES podem se valer de recursos de ponta, criativos, adequados ou pertinentes ao que se deseja alcançar</a:t>
            </a:r>
            <a:r>
              <a:rPr lang="pt-BR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3573016"/>
            <a:ext cx="8280920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46. Práticas exitosas ou </a:t>
            </a:r>
            <a:r>
              <a:rPr lang="pt-BR" sz="2400" b="1" dirty="0" smtClean="0">
                <a:solidFill>
                  <a:schemeClr val="tx1"/>
                </a:solidFill>
              </a:rPr>
              <a:t>inovadoras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1400" b="1" dirty="0"/>
              <a:t>11, 12 e 13 de setembro de 2018</a:t>
            </a:r>
          </a:p>
          <a:p>
            <a:pPr marL="0" indent="0" algn="ctr">
              <a:buNone/>
            </a:pPr>
            <a:r>
              <a:rPr lang="pt-BR" sz="1400" b="1" dirty="0" err="1"/>
              <a:t>Câmpus</a:t>
            </a:r>
            <a:r>
              <a:rPr lang="pt-BR" sz="1400" b="1" dirty="0"/>
              <a:t> universitário de Nova Mutum – MT</a:t>
            </a:r>
          </a:p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/>
              <a:t>Obrigada</a:t>
            </a:r>
            <a:r>
              <a:rPr lang="pt-BR" b="1" dirty="0"/>
              <a:t>!</a:t>
            </a:r>
            <a:endParaRPr lang="pt-BR" dirty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" name="Imagem 4" descr="Uma imagem contendo texto&#10;&#10;Descrição gerada com muito alta confianç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b="57009"/>
          <a:stretch/>
        </p:blipFill>
        <p:spPr bwMode="auto">
          <a:xfrm>
            <a:off x="899592" y="116633"/>
            <a:ext cx="7272808" cy="1584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36783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645" y="6209928"/>
            <a:ext cx="8229600" cy="648072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pt-BR" sz="1800" b="1" dirty="0"/>
              <a:t>*</a:t>
            </a:r>
            <a:r>
              <a:rPr lang="pt-BR" sz="1800" b="1" dirty="0" smtClean="0"/>
              <a:t> Lei nº 10.861, de 14 de abril de 2004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688632"/>
          </a:xfrm>
        </p:spPr>
        <p:txBody>
          <a:bodyPr/>
          <a:lstStyle/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Sistema </a:t>
            </a:r>
            <a:r>
              <a:rPr lang="pt-BR" sz="2400" dirty="0"/>
              <a:t>Nacional de Avaliação da Educação </a:t>
            </a:r>
            <a:r>
              <a:rPr lang="pt-BR" sz="2400" dirty="0" smtClean="0"/>
              <a:t>Superior/</a:t>
            </a:r>
            <a:r>
              <a:rPr lang="pt-BR" sz="2400" dirty="0" err="1" smtClean="0"/>
              <a:t>Sinaes</a:t>
            </a:r>
            <a:r>
              <a:rPr lang="pt-BR" sz="2400" dirty="0"/>
              <a:t> </a:t>
            </a:r>
            <a:r>
              <a:rPr lang="pt-BR" sz="2400" dirty="0" smtClean="0"/>
              <a:t>*</a:t>
            </a:r>
            <a:endParaRPr lang="pt-BR" sz="2400" dirty="0"/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r>
              <a:rPr lang="pt-BR" sz="2400" b="1" dirty="0" smtClean="0"/>
              <a:t> 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Retângulo 5"/>
          <p:cNvSpPr/>
          <p:nvPr/>
        </p:nvSpPr>
        <p:spPr>
          <a:xfrm>
            <a:off x="395536" y="3446060"/>
            <a:ext cx="1656184" cy="142687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Objetivos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(Art. 1°)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5208" y="3068440"/>
            <a:ext cx="2156792" cy="2312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Assegurar </a:t>
            </a:r>
            <a:r>
              <a:rPr lang="pt-BR" sz="2800" dirty="0" smtClean="0">
                <a:solidFill>
                  <a:schemeClr val="tx1"/>
                </a:solidFill>
              </a:rPr>
              <a:t>o </a:t>
            </a:r>
            <a:r>
              <a:rPr lang="pt-BR" sz="2800" dirty="0">
                <a:solidFill>
                  <a:schemeClr val="tx1"/>
                </a:solidFill>
              </a:rPr>
              <a:t>processo nacional de avaliação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1919184" y="3982287"/>
            <a:ext cx="348560" cy="2801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355974" y="4224603"/>
            <a:ext cx="1004890" cy="1367249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4355974" y="3068440"/>
            <a:ext cx="648074" cy="1194037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4355974" y="4111363"/>
            <a:ext cx="951633" cy="151114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04048" y="2204864"/>
            <a:ext cx="3888432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das </a:t>
            </a:r>
            <a:r>
              <a:rPr lang="pt-BR" sz="2400" dirty="0"/>
              <a:t>Instituições de </a:t>
            </a:r>
            <a:r>
              <a:rPr lang="pt-BR" sz="2400" dirty="0" smtClean="0"/>
              <a:t>Educação Superior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54353" y="3712693"/>
            <a:ext cx="3450367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dos </a:t>
            </a:r>
            <a:r>
              <a:rPr lang="pt-BR" sz="2400" dirty="0">
                <a:solidFill>
                  <a:schemeClr val="tx1"/>
                </a:solidFill>
              </a:rPr>
              <a:t>cursos de graduação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399744" y="4945446"/>
            <a:ext cx="3492735" cy="113877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do </a:t>
            </a:r>
            <a:r>
              <a:rPr lang="pt-BR" sz="2400" dirty="0">
                <a:solidFill>
                  <a:schemeClr val="tx1"/>
                </a:solidFill>
              </a:rPr>
              <a:t>desempenho acadêmico dos estudante</a:t>
            </a:r>
            <a:r>
              <a:rPr lang="pt-BR" sz="2400" dirty="0"/>
              <a:t>s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sz="2000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23528" y="260648"/>
            <a:ext cx="8640960" cy="8640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Garamond" panose="02020404030301010803" pitchFamily="18" charset="0"/>
              </a:rPr>
              <a:t/>
            </a:r>
            <a:br>
              <a:rPr lang="pt-BR" sz="2400" b="1" dirty="0" smtClean="0">
                <a:latin typeface="Garamond" panose="02020404030301010803" pitchFamily="18" charset="0"/>
              </a:rPr>
            </a:br>
            <a:r>
              <a:rPr lang="pt-BR" sz="2800" b="1" dirty="0" smtClean="0">
                <a:latin typeface="Comic Sans MS" panose="030F0702030302020204" pitchFamily="66" charset="0"/>
              </a:rPr>
              <a:t>Avaliação da Educação Superior</a:t>
            </a:r>
            <a:r>
              <a:rPr lang="pt-BR" sz="2000" b="1" dirty="0" smtClean="0">
                <a:latin typeface="Comic Sans MS" panose="030F0702030302020204" pitchFamily="66" charset="0"/>
              </a:rPr>
              <a:t/>
            </a:r>
            <a:br>
              <a:rPr lang="pt-BR" sz="2000" b="1" dirty="0" smtClean="0">
                <a:latin typeface="Comic Sans MS" panose="030F0702030302020204" pitchFamily="66" charset="0"/>
              </a:rPr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994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2546902"/>
            <a:ext cx="1944216" cy="167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Finalidades</a:t>
            </a:r>
            <a:endParaRPr lang="pt-BR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(Art. 1° </a:t>
            </a:r>
            <a:r>
              <a:rPr lang="pt-BR" sz="1800" b="1" dirty="0">
                <a:solidFill>
                  <a:schemeClr val="tx1"/>
                </a:solidFill>
              </a:rPr>
              <a:t>§</a:t>
            </a:r>
            <a:r>
              <a:rPr lang="pt-BR" sz="1800" b="1" dirty="0" smtClean="0">
                <a:solidFill>
                  <a:schemeClr val="tx1"/>
                </a:solidFill>
              </a:rPr>
              <a:t> 1°)</a:t>
            </a: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2843808" y="1358770"/>
            <a:ext cx="6192688" cy="51665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Melhoria </a:t>
            </a:r>
            <a:r>
              <a:rPr lang="pt-BR" sz="2400" b="1" dirty="0">
                <a:solidFill>
                  <a:schemeClr val="tx1"/>
                </a:solidFill>
              </a:rPr>
              <a:t>da qualidade da Educação Superior.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Orientação </a:t>
            </a:r>
            <a:r>
              <a:rPr lang="pt-BR" sz="2400" dirty="0">
                <a:solidFill>
                  <a:schemeClr val="tx1"/>
                </a:solidFill>
              </a:rPr>
              <a:t>da expansão da oferta.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Aumento </a:t>
            </a:r>
            <a:r>
              <a:rPr lang="pt-BR" sz="2400" dirty="0">
                <a:solidFill>
                  <a:schemeClr val="tx1"/>
                </a:solidFill>
              </a:rPr>
              <a:t>permanente da sua eficácia </a:t>
            </a:r>
            <a:r>
              <a:rPr lang="pt-BR" sz="2400" dirty="0" smtClean="0">
                <a:solidFill>
                  <a:schemeClr val="tx1"/>
                </a:solidFill>
              </a:rPr>
              <a:t>institucional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Efetividade </a:t>
            </a:r>
            <a:r>
              <a:rPr lang="pt-BR" sz="2400" dirty="0">
                <a:solidFill>
                  <a:schemeClr val="tx1"/>
                </a:solidFill>
              </a:rPr>
              <a:t>acadêmica e social.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Promoção </a:t>
            </a:r>
            <a:r>
              <a:rPr lang="pt-BR" sz="2400" dirty="0">
                <a:solidFill>
                  <a:schemeClr val="tx1"/>
                </a:solidFill>
              </a:rPr>
              <a:t>de aprofundamento dos compromissos e responsabilidades sociais das IES por meio da valorização de sua missão pública, da promoção dos valores democráticos, do respeito à diferença e à diversidade, da afirmação da autonomia e da identidade institucional.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2599206" y="1610798"/>
            <a:ext cx="244602" cy="252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593166" y="2052218"/>
            <a:ext cx="244602" cy="252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2574006" y="2546902"/>
            <a:ext cx="244602" cy="252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2568618" y="3302986"/>
            <a:ext cx="244602" cy="252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2544065" y="3835363"/>
            <a:ext cx="244602" cy="252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esquerda 11"/>
          <p:cNvSpPr/>
          <p:nvPr/>
        </p:nvSpPr>
        <p:spPr>
          <a:xfrm>
            <a:off x="1907704" y="1358770"/>
            <a:ext cx="691502" cy="4950550"/>
          </a:xfrm>
          <a:prstGeom prst="leftBrace">
            <a:avLst>
              <a:gd name="adj1" fmla="val 0"/>
              <a:gd name="adj2" fmla="val 5000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23528" y="260648"/>
            <a:ext cx="8640960" cy="135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Garamond" panose="02020404030301010803" pitchFamily="18" charset="0"/>
              </a:rPr>
              <a:t/>
            </a:r>
            <a:br>
              <a:rPr lang="pt-BR" sz="3600" b="1" dirty="0" smtClean="0">
                <a:latin typeface="Garamond" panose="02020404030301010803" pitchFamily="18" charset="0"/>
              </a:rPr>
            </a:br>
            <a:r>
              <a:rPr lang="pt-BR" sz="9600" b="1" dirty="0" smtClean="0">
                <a:latin typeface="Comic Sans MS" panose="030F0702030302020204" pitchFamily="66" charset="0"/>
              </a:rPr>
              <a:t>Avaliação da Educação Superior – </a:t>
            </a:r>
            <a:r>
              <a:rPr lang="pt-BR" sz="9600" b="1" dirty="0" err="1" smtClean="0">
                <a:latin typeface="Comic Sans MS" panose="030F0702030302020204" pitchFamily="66" charset="0"/>
              </a:rPr>
              <a:t>Sinaes</a:t>
            </a:r>
            <a:r>
              <a:rPr lang="pt-BR" sz="9600" b="1" dirty="0" smtClean="0">
                <a:latin typeface="Comic Sans MS" panose="030F0702030302020204" pitchFamily="66" charset="0"/>
              </a:rPr>
              <a:t> -</a:t>
            </a:r>
            <a:r>
              <a:rPr lang="pt-BR" sz="2400" b="1" dirty="0" smtClean="0">
                <a:latin typeface="Comic Sans MS" panose="030F0702030302020204" pitchFamily="66" charset="0"/>
              </a:rPr>
              <a:t/>
            </a:r>
            <a:br>
              <a:rPr lang="pt-BR" sz="2400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360" y="980728"/>
            <a:ext cx="8435280" cy="540059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Apresenta </a:t>
            </a:r>
            <a:r>
              <a:rPr lang="pt-BR" sz="2400" dirty="0"/>
              <a:t>a </a:t>
            </a:r>
            <a:r>
              <a:rPr lang="pt-BR" sz="2400" dirty="0" smtClean="0"/>
              <a:t>avaliação enquanto referencial </a:t>
            </a:r>
            <a:r>
              <a:rPr lang="pt-BR" sz="2400" dirty="0"/>
              <a:t>básico dos processos de </a:t>
            </a:r>
            <a:r>
              <a:rPr lang="pt-BR" sz="2400" dirty="0" smtClean="0"/>
              <a:t>regulação, presentes em:</a:t>
            </a:r>
            <a:endParaRPr lang="pt-BR" sz="2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899592" y="2420887"/>
            <a:ext cx="3888432" cy="1224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Atos Institucionais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4" y="4653136"/>
            <a:ext cx="2952330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Atos de Cursos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48064" y="1844824"/>
            <a:ext cx="388843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Credenciamento </a:t>
            </a:r>
            <a:r>
              <a:rPr lang="pt-BR" sz="2800" dirty="0" smtClean="0">
                <a:solidFill>
                  <a:schemeClr val="tx1"/>
                </a:solidFill>
              </a:rPr>
              <a:t>e Recredenciamento.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23928" y="4077072"/>
            <a:ext cx="5112568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Autorização, 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</a:rPr>
              <a:t>Reconhecimento, 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</a:rPr>
              <a:t>Renovação </a:t>
            </a:r>
            <a:r>
              <a:rPr lang="pt-BR" sz="2800" b="1" dirty="0">
                <a:solidFill>
                  <a:schemeClr val="tx1"/>
                </a:solidFill>
              </a:rPr>
              <a:t>de Reconhecimento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4211960" y="2420888"/>
            <a:ext cx="936104" cy="61206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4211960" y="3032955"/>
            <a:ext cx="936104" cy="27896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2961179" y="4653136"/>
            <a:ext cx="962749" cy="68407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2961179" y="5337212"/>
            <a:ext cx="962749" cy="10801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2961179" y="5337212"/>
            <a:ext cx="962749" cy="9721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323528" y="-27384"/>
            <a:ext cx="8640960" cy="135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Garamond" panose="02020404030301010803" pitchFamily="18" charset="0"/>
              </a:rPr>
              <a:t/>
            </a:r>
            <a:br>
              <a:rPr lang="pt-BR" sz="3600" b="1" dirty="0" smtClean="0">
                <a:latin typeface="Garamond" panose="02020404030301010803" pitchFamily="18" charset="0"/>
              </a:rPr>
            </a:br>
            <a:r>
              <a:rPr lang="pt-BR" sz="9600" b="1" dirty="0" smtClean="0">
                <a:latin typeface="Comic Sans MS" panose="030F0702030302020204" pitchFamily="66" charset="0"/>
              </a:rPr>
              <a:t>Avaliação da Educação Superior – </a:t>
            </a:r>
            <a:r>
              <a:rPr lang="pt-BR" sz="9600" b="1" dirty="0" err="1" smtClean="0">
                <a:latin typeface="Comic Sans MS" panose="030F0702030302020204" pitchFamily="66" charset="0"/>
              </a:rPr>
              <a:t>Sinaes</a:t>
            </a:r>
            <a:r>
              <a:rPr lang="pt-BR" sz="9600" b="1" dirty="0" smtClean="0">
                <a:latin typeface="Comic Sans MS" panose="030F0702030302020204" pitchFamily="66" charset="0"/>
              </a:rPr>
              <a:t> -</a:t>
            </a:r>
            <a:r>
              <a:rPr lang="pt-BR" sz="2400" b="1" dirty="0" smtClean="0">
                <a:latin typeface="Comic Sans MS" panose="030F0702030302020204" pitchFamily="66" charset="0"/>
              </a:rPr>
              <a:t/>
            </a:r>
            <a:br>
              <a:rPr lang="pt-BR" sz="2400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9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323528" y="1844824"/>
            <a:ext cx="3024336" cy="4392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 smtClean="0">
              <a:solidFill>
                <a:schemeClr val="tx1"/>
              </a:solidFill>
            </a:endParaRPr>
          </a:p>
          <a:p>
            <a:pPr algn="ctr"/>
            <a:r>
              <a:rPr lang="pt-BR" sz="2700" dirty="0" smtClean="0">
                <a:solidFill>
                  <a:schemeClr val="tx1"/>
                </a:solidFill>
              </a:rPr>
              <a:t>Avaliação </a:t>
            </a:r>
            <a:r>
              <a:rPr lang="pt-BR" sz="2700" dirty="0">
                <a:solidFill>
                  <a:schemeClr val="tx1"/>
                </a:solidFill>
              </a:rPr>
              <a:t>dos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700" dirty="0">
                <a:solidFill>
                  <a:schemeClr val="tx1"/>
                </a:solidFill>
              </a:rPr>
              <a:t>cursos de graduação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700" dirty="0">
                <a:solidFill>
                  <a:schemeClr val="tx1"/>
                </a:solidFill>
              </a:rPr>
              <a:t>tem por objetivo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identificar as</a:t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condições de ensino</a:t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oferecidas aos</a:t>
            </a:r>
            <a:br>
              <a:rPr lang="pt-BR" sz="2700" b="1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estudantes</a:t>
            </a:r>
            <a:r>
              <a:rPr lang="pt-BR" sz="2700" dirty="0">
                <a:solidFill>
                  <a:schemeClr val="tx1"/>
                </a:solidFill>
              </a:rPr>
              <a:t>, em</a:t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700" dirty="0">
                <a:solidFill>
                  <a:schemeClr val="tx1"/>
                </a:solidFill>
              </a:rPr>
              <a:t>especial as </a:t>
            </a:r>
            <a:r>
              <a:rPr lang="pt-BR" sz="2700" dirty="0" smtClean="0">
                <a:solidFill>
                  <a:schemeClr val="tx1"/>
                </a:solidFill>
              </a:rPr>
              <a:t>relativas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(Art</a:t>
            </a:r>
            <a:r>
              <a:rPr lang="pt-BR" sz="1600" dirty="0">
                <a:solidFill>
                  <a:schemeClr val="tx1"/>
                </a:solidFill>
              </a:rPr>
              <a:t>. 4º</a:t>
            </a:r>
            <a:r>
              <a:rPr lang="pt-BR" sz="1600" dirty="0" smtClean="0">
                <a:solidFill>
                  <a:schemeClr val="tx1"/>
                </a:solidFill>
              </a:rPr>
              <a:t> )</a:t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2700" dirty="0" smtClean="0">
                <a:solidFill>
                  <a:schemeClr val="tx1"/>
                </a:solidFill>
              </a:rPr>
              <a:t/>
            </a:r>
            <a:br>
              <a:rPr lang="pt-BR" sz="2700" dirty="0" smtClean="0">
                <a:solidFill>
                  <a:schemeClr val="tx1"/>
                </a:solidFill>
              </a:rPr>
            </a:br>
            <a:endParaRPr lang="pt-BR" sz="27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635896" y="1844824"/>
            <a:ext cx="5328592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600" dirty="0" smtClean="0">
              <a:solidFill>
                <a:schemeClr val="tx1"/>
              </a:solidFill>
            </a:endParaRPr>
          </a:p>
          <a:p>
            <a:r>
              <a:rPr lang="pt-BR" sz="3600" dirty="0" smtClean="0">
                <a:solidFill>
                  <a:schemeClr val="tx1"/>
                </a:solidFill>
              </a:rPr>
              <a:t>ao </a:t>
            </a:r>
            <a:r>
              <a:rPr lang="pt-BR" sz="3600" dirty="0">
                <a:solidFill>
                  <a:schemeClr val="tx1"/>
                </a:solidFill>
              </a:rPr>
              <a:t>perfil do corpo docente</a:t>
            </a:r>
            <a:r>
              <a:rPr lang="pt-BR" sz="3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pt-BR" sz="3600" dirty="0" smtClean="0">
                <a:solidFill>
                  <a:schemeClr val="tx1"/>
                </a:solidFill>
              </a:rPr>
              <a:t> </a:t>
            </a:r>
            <a:endParaRPr lang="pt-BR" sz="3600" dirty="0">
              <a:solidFill>
                <a:schemeClr val="tx1"/>
              </a:solidFill>
            </a:endParaRPr>
          </a:p>
          <a:p>
            <a:r>
              <a:rPr lang="pt-BR" sz="3600" dirty="0" smtClean="0">
                <a:solidFill>
                  <a:schemeClr val="tx1"/>
                </a:solidFill>
              </a:rPr>
              <a:t>às </a:t>
            </a:r>
            <a:r>
              <a:rPr lang="pt-BR" sz="3600" dirty="0">
                <a:solidFill>
                  <a:schemeClr val="tx1"/>
                </a:solidFill>
              </a:rPr>
              <a:t>instalações físicas, </a:t>
            </a:r>
            <a:endParaRPr lang="pt-BR" sz="3600" dirty="0" smtClean="0">
              <a:solidFill>
                <a:schemeClr val="tx1"/>
              </a:solidFill>
            </a:endParaRPr>
          </a:p>
          <a:p>
            <a:endParaRPr lang="pt-BR" sz="3600" dirty="0">
              <a:solidFill>
                <a:schemeClr val="tx1"/>
              </a:solidFill>
            </a:endParaRPr>
          </a:p>
          <a:p>
            <a:r>
              <a:rPr lang="pt-BR" sz="3600" dirty="0" smtClean="0">
                <a:solidFill>
                  <a:schemeClr val="tx1"/>
                </a:solidFill>
              </a:rPr>
              <a:t> e </a:t>
            </a:r>
            <a:r>
              <a:rPr lang="pt-BR" sz="3600" dirty="0">
                <a:solidFill>
                  <a:schemeClr val="tx1"/>
                </a:solidFill>
              </a:rPr>
              <a:t>a organização didático-pedagógico.</a:t>
            </a:r>
          </a:p>
          <a:p>
            <a:r>
              <a:rPr lang="pt-BR" sz="3600" dirty="0">
                <a:solidFill>
                  <a:schemeClr val="tx1"/>
                </a:solidFill>
              </a:rPr>
              <a:t> 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83332" y="1844824"/>
            <a:ext cx="857733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347864" y="3122871"/>
            <a:ext cx="5553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347864" y="4509120"/>
            <a:ext cx="551280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23528" y="6237312"/>
            <a:ext cx="857733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323528" y="278650"/>
            <a:ext cx="8640960" cy="135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Garamond" panose="02020404030301010803" pitchFamily="18" charset="0"/>
              </a:rPr>
              <a:t/>
            </a:r>
            <a:br>
              <a:rPr lang="pt-BR" sz="3600" b="1" dirty="0" smtClean="0">
                <a:latin typeface="Garamond" panose="02020404030301010803" pitchFamily="18" charset="0"/>
              </a:rPr>
            </a:br>
            <a:r>
              <a:rPr lang="pt-BR" sz="9600" b="1" dirty="0" smtClean="0">
                <a:latin typeface="Comic Sans MS" panose="030F0702030302020204" pitchFamily="66" charset="0"/>
              </a:rPr>
              <a:t>Avaliação da Educação Superior – </a:t>
            </a:r>
            <a:r>
              <a:rPr lang="pt-BR" sz="9600" b="1" dirty="0" err="1" smtClean="0">
                <a:latin typeface="Comic Sans MS" panose="030F0702030302020204" pitchFamily="66" charset="0"/>
              </a:rPr>
              <a:t>Sinaes</a:t>
            </a:r>
            <a:r>
              <a:rPr lang="pt-BR" sz="9600" b="1" dirty="0" smtClean="0">
                <a:latin typeface="Comic Sans MS" panose="030F0702030302020204" pitchFamily="66" charset="0"/>
              </a:rPr>
              <a:t> -</a:t>
            </a:r>
            <a:r>
              <a:rPr lang="pt-BR" sz="2400" b="1" dirty="0" smtClean="0">
                <a:latin typeface="Comic Sans MS" panose="030F0702030302020204" pitchFamily="66" charset="0"/>
              </a:rPr>
              <a:t/>
            </a:r>
            <a:br>
              <a:rPr lang="pt-BR" sz="2400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3779912" y="1340768"/>
            <a:ext cx="4968552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 smtClean="0"/>
          </a:p>
          <a:p>
            <a:pPr algn="ctr"/>
            <a:endParaRPr lang="pt-BR" sz="3200" dirty="0"/>
          </a:p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Procedimentos </a:t>
            </a:r>
            <a:r>
              <a:rPr lang="pt-BR" sz="3200" dirty="0">
                <a:solidFill>
                  <a:schemeClr val="tx1"/>
                </a:solidFill>
              </a:rPr>
              <a:t>e </a:t>
            </a:r>
            <a:r>
              <a:rPr lang="pt-BR" sz="3200" dirty="0" smtClean="0">
                <a:solidFill>
                  <a:schemeClr val="tx1"/>
                </a:solidFill>
              </a:rPr>
              <a:t>Instrumentos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diversificados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chemeClr val="tx1"/>
                </a:solidFill>
              </a:rPr>
              <a:t/>
            </a:r>
            <a:br>
              <a:rPr lang="pt-BR" sz="3200" dirty="0" smtClean="0">
                <a:solidFill>
                  <a:schemeClr val="tx1"/>
                </a:solidFill>
              </a:rPr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710493" y="3431107"/>
            <a:ext cx="5111657" cy="3024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8600" dirty="0" smtClean="0">
                <a:solidFill>
                  <a:schemeClr val="tx1"/>
                </a:solidFill>
              </a:rPr>
              <a:t>- </a:t>
            </a:r>
            <a:r>
              <a:rPr lang="pt-BR" sz="8600" dirty="0">
                <a:solidFill>
                  <a:schemeClr val="tx1"/>
                </a:solidFill>
              </a:rPr>
              <a:t>dentre os quais v</a:t>
            </a:r>
            <a:r>
              <a:rPr lang="pt-BR" sz="8600" dirty="0" smtClean="0">
                <a:solidFill>
                  <a:schemeClr val="tx1"/>
                </a:solidFill>
              </a:rPr>
              <a:t>isitas </a:t>
            </a:r>
            <a:r>
              <a:rPr lang="pt-BR" sz="8600" i="1" dirty="0">
                <a:solidFill>
                  <a:schemeClr val="tx1"/>
                </a:solidFill>
              </a:rPr>
              <a:t>in loco</a:t>
            </a:r>
            <a:r>
              <a:rPr lang="pt-BR" sz="8600" dirty="0">
                <a:solidFill>
                  <a:schemeClr val="tx1"/>
                </a:solidFill>
              </a:rPr>
              <a:t> </a:t>
            </a:r>
            <a:r>
              <a:rPr lang="pt-BR" sz="8600" dirty="0" smtClean="0">
                <a:solidFill>
                  <a:schemeClr val="tx1"/>
                </a:solidFill>
              </a:rPr>
              <a:t>(por </a:t>
            </a:r>
            <a:r>
              <a:rPr lang="pt-BR" sz="8600" dirty="0">
                <a:solidFill>
                  <a:schemeClr val="tx1"/>
                </a:solidFill>
              </a:rPr>
              <a:t>comissões de especialistas das respectivas áreas do </a:t>
            </a:r>
            <a:r>
              <a:rPr lang="pt-BR" sz="8600" dirty="0" smtClean="0">
                <a:solidFill>
                  <a:schemeClr val="tx1"/>
                </a:solidFill>
              </a:rPr>
              <a:t>conhecimento)</a:t>
            </a:r>
          </a:p>
          <a:p>
            <a:pPr marL="0" indent="0" algn="just">
              <a:buNone/>
            </a:pPr>
            <a:r>
              <a:rPr lang="pt-BR" sz="8600" dirty="0" smtClean="0">
                <a:solidFill>
                  <a:schemeClr val="tx1"/>
                </a:solidFill>
              </a:rPr>
              <a:t>- Atribuição de conceitos</a:t>
            </a:r>
            <a:endParaRPr lang="pt-BR" sz="8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1774351"/>
            <a:ext cx="2592288" cy="39604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00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pt-BR" sz="3100" dirty="0">
                <a:solidFill>
                  <a:schemeClr val="tx1"/>
                </a:solidFill>
              </a:rPr>
              <a:t>a</a:t>
            </a:r>
            <a:r>
              <a:rPr lang="pt-BR" sz="3100" dirty="0" smtClean="0">
                <a:solidFill>
                  <a:schemeClr val="tx1"/>
                </a:solidFill>
              </a:rPr>
              <a:t>valiação </a:t>
            </a:r>
            <a:r>
              <a:rPr lang="pt-BR" sz="3100" dirty="0">
                <a:solidFill>
                  <a:schemeClr val="tx1"/>
                </a:solidFill>
              </a:rPr>
              <a:t>dos cursos de </a:t>
            </a:r>
            <a:r>
              <a:rPr lang="pt-BR" sz="3100" dirty="0" smtClean="0">
                <a:solidFill>
                  <a:schemeClr val="tx1"/>
                </a:solidFill>
              </a:rPr>
              <a:t>graduação</a:t>
            </a:r>
          </a:p>
          <a:p>
            <a:pPr algn="ctr"/>
            <a:r>
              <a:rPr lang="pt-BR" sz="3100" dirty="0">
                <a:solidFill>
                  <a:schemeClr val="tx1"/>
                </a:solidFill>
              </a:rPr>
              <a:t>u</a:t>
            </a:r>
            <a:r>
              <a:rPr lang="pt-BR" sz="3100" dirty="0" smtClean="0">
                <a:solidFill>
                  <a:schemeClr val="tx1"/>
                </a:solidFill>
              </a:rPr>
              <a:t>tilizará:</a:t>
            </a:r>
            <a:endParaRPr lang="pt-BR" sz="3100" dirty="0">
              <a:solidFill>
                <a:schemeClr val="tx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2843808" y="3068960"/>
            <a:ext cx="720080" cy="792088"/>
          </a:xfrm>
          <a:prstGeom prst="rightArrow">
            <a:avLst>
              <a:gd name="adj1" fmla="val 50000"/>
              <a:gd name="adj2" fmla="val 556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3528" y="260648"/>
            <a:ext cx="8640960" cy="135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dirty="0" smtClean="0">
                <a:latin typeface="Comic Sans MS" panose="030F0702030302020204" pitchFamily="66" charset="0"/>
              </a:rPr>
              <a:t> – </a:t>
            </a:r>
            <a:r>
              <a:rPr lang="pt-BR" sz="9600" b="1" dirty="0" err="1" smtClean="0">
                <a:latin typeface="Comic Sans MS" panose="030F0702030302020204" pitchFamily="66" charset="0"/>
              </a:rPr>
              <a:t>Sinaes</a:t>
            </a:r>
            <a:r>
              <a:rPr lang="pt-BR" sz="9600" b="1" dirty="0" smtClean="0">
                <a:latin typeface="Comic Sans MS" panose="030F0702030302020204" pitchFamily="66" charset="0"/>
              </a:rPr>
              <a:t> -</a:t>
            </a:r>
            <a:r>
              <a:rPr lang="pt-BR" sz="2400" b="1" dirty="0" smtClean="0">
                <a:latin typeface="Comic Sans MS" panose="030F0702030302020204" pitchFamily="66" charset="0"/>
              </a:rPr>
              <a:t/>
            </a:r>
            <a:br>
              <a:rPr lang="pt-BR" sz="2400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4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70609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Avaliação </a:t>
            </a:r>
            <a:r>
              <a:rPr lang="pt-BR" sz="3200" dirty="0"/>
              <a:t>dos cursos de graduação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524" y="1108310"/>
            <a:ext cx="8784976" cy="5001419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endParaRPr lang="pt-BR" sz="2500" dirty="0" smtClean="0"/>
          </a:p>
          <a:p>
            <a:pPr marL="0" indent="0" algn="ctr">
              <a:buNone/>
            </a:pPr>
            <a:endParaRPr lang="pt-BR" sz="2500" dirty="0"/>
          </a:p>
          <a:p>
            <a:pPr marL="0" indent="0" algn="ctr">
              <a:buNone/>
            </a:pPr>
            <a:r>
              <a:rPr lang="pt-BR" sz="2500" dirty="0" smtClean="0"/>
              <a:t>Atribuição </a:t>
            </a:r>
            <a:r>
              <a:rPr lang="pt-BR" sz="2500" dirty="0"/>
              <a:t>de </a:t>
            </a:r>
            <a:r>
              <a:rPr lang="pt-BR" sz="2500" dirty="0" smtClean="0"/>
              <a:t>conceitos em </a:t>
            </a:r>
            <a:r>
              <a:rPr lang="pt-BR" sz="2500" dirty="0"/>
              <a:t>escala </a:t>
            </a:r>
            <a:r>
              <a:rPr lang="pt-BR" sz="2500" dirty="0" smtClean="0"/>
              <a:t>de 1 a </a:t>
            </a:r>
            <a:r>
              <a:rPr lang="pt-BR" sz="2500" dirty="0"/>
              <a:t>5 </a:t>
            </a:r>
            <a:r>
              <a:rPr lang="pt-BR" sz="2500" dirty="0" smtClean="0"/>
              <a:t> </a:t>
            </a:r>
            <a:r>
              <a:rPr lang="pt-BR" sz="2000" dirty="0"/>
              <a:t>(Art. 4° § 2°)</a:t>
            </a:r>
          </a:p>
          <a:p>
            <a:endParaRPr lang="pt-B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7" name="Grupo 6"/>
          <p:cNvGrpSpPr/>
          <p:nvPr/>
        </p:nvGrpSpPr>
        <p:grpSpPr>
          <a:xfrm>
            <a:off x="669203" y="2676334"/>
            <a:ext cx="7712943" cy="3488970"/>
            <a:chOff x="669203" y="2028262"/>
            <a:chExt cx="7712943" cy="3488970"/>
          </a:xfrm>
        </p:grpSpPr>
        <p:sp>
          <p:nvSpPr>
            <p:cNvPr id="5" name="Retângulo 4"/>
            <p:cNvSpPr/>
            <p:nvPr/>
          </p:nvSpPr>
          <p:spPr>
            <a:xfrm>
              <a:off x="669203" y="2028262"/>
              <a:ext cx="2520280" cy="3416962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Conceito1</a:t>
              </a:r>
            </a:p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Conceito 2</a:t>
              </a:r>
            </a:p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Conceito 3 </a:t>
              </a:r>
            </a:p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Conceito </a:t>
              </a:r>
              <a:r>
                <a:rPr lang="pt-BR" sz="2800" dirty="0">
                  <a:solidFill>
                    <a:schemeClr val="tx1"/>
                  </a:solidFill>
                </a:rPr>
                <a:t>4 </a:t>
              </a:r>
              <a:r>
                <a:rPr lang="pt-BR" sz="2800" dirty="0" smtClean="0">
                  <a:solidFill>
                    <a:schemeClr val="tx1"/>
                  </a:solidFill>
                </a:rPr>
                <a:t>Conceito </a:t>
              </a:r>
              <a:r>
                <a:rPr lang="pt-BR" sz="2800" dirty="0">
                  <a:solidFill>
                    <a:schemeClr val="tx1"/>
                  </a:solidFill>
                </a:rPr>
                <a:t>5 </a:t>
              </a:r>
              <a:endParaRPr lang="pt-BR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635896" y="2028262"/>
              <a:ext cx="4746250" cy="34169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INSATISFATÓRIO </a:t>
              </a:r>
              <a:endParaRPr lang="pt-BR" sz="28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PARCIALMENTE SATISFATÓRIO </a:t>
              </a:r>
              <a:endParaRPr lang="pt-BR" sz="28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SATISFATÓRIO </a:t>
              </a:r>
              <a:endParaRPr lang="pt-BR" sz="28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BOM</a:t>
              </a:r>
              <a:endParaRPr lang="pt-BR" sz="28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2800" dirty="0" smtClean="0">
                  <a:solidFill>
                    <a:schemeClr val="tx1"/>
                  </a:solidFill>
                </a:rPr>
                <a:t>MUITO </a:t>
              </a:r>
              <a:r>
                <a:rPr lang="pt-BR" sz="2800" dirty="0">
                  <a:solidFill>
                    <a:schemeClr val="tx1"/>
                  </a:solidFill>
                </a:rPr>
                <a:t>BOM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83568" y="2708920"/>
              <a:ext cx="7698578" cy="0"/>
            </a:xfrm>
            <a:prstGeom prst="line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683568" y="3356992"/>
              <a:ext cx="7698578" cy="72008"/>
            </a:xfrm>
            <a:prstGeom prst="line">
              <a:avLst/>
            </a:prstGeom>
            <a:ln w="57150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683568" y="4005064"/>
              <a:ext cx="7698578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683568" y="4653136"/>
              <a:ext cx="769857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683568" y="2708920"/>
              <a:ext cx="769857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669203" y="5517232"/>
              <a:ext cx="771294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83568" y="2028262"/>
              <a:ext cx="769857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ítulo 1"/>
          <p:cNvSpPr txBox="1">
            <a:spLocks/>
          </p:cNvSpPr>
          <p:nvPr/>
        </p:nvSpPr>
        <p:spPr>
          <a:xfrm>
            <a:off x="323528" y="260648"/>
            <a:ext cx="8640960" cy="135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dirty="0" smtClean="0">
                <a:latin typeface="Comic Sans MS" panose="030F0702030302020204" pitchFamily="66" charset="0"/>
              </a:rPr>
              <a:t> – </a:t>
            </a:r>
            <a:r>
              <a:rPr lang="pt-BR" sz="9600" b="1" dirty="0" err="1" smtClean="0">
                <a:latin typeface="Comic Sans MS" panose="030F0702030302020204" pitchFamily="66" charset="0"/>
              </a:rPr>
              <a:t>Sinaes</a:t>
            </a:r>
            <a:r>
              <a:rPr lang="pt-BR" sz="9600" b="1" dirty="0" smtClean="0">
                <a:latin typeface="Comic Sans MS" panose="030F0702030302020204" pitchFamily="66" charset="0"/>
              </a:rPr>
              <a:t> -</a:t>
            </a:r>
            <a:r>
              <a:rPr lang="pt-BR" sz="2400" b="1" dirty="0" smtClean="0">
                <a:latin typeface="Comic Sans MS" panose="030F0702030302020204" pitchFamily="66" charset="0"/>
              </a:rPr>
              <a:t/>
            </a:r>
            <a:br>
              <a:rPr lang="pt-BR" sz="2400" b="1" dirty="0" smtClean="0">
                <a:latin typeface="Comic Sans MS" panose="030F0702030302020204" pitchFamily="66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9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3859</TotalTime>
  <Words>3383</Words>
  <Application>Microsoft Office PowerPoint</Application>
  <PresentationFormat>Apresentação na tela (4:3)</PresentationFormat>
  <Paragraphs>408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     11, 12 e 13 de setembro de 2018 Câmpus universitário de Nova Mutum – MT    Avaliação da Educação Superior no contexto da Legislação vigente </vt:lpstr>
      <vt:lpstr> Avaliação da Educação Superior  </vt:lpstr>
      <vt:lpstr> Avaliação da Educação Superior </vt:lpstr>
      <vt:lpstr>* Lei nº 10.861, de 14 de abril de 2004</vt:lpstr>
      <vt:lpstr>Apresentação do PowerPoint</vt:lpstr>
      <vt:lpstr>Apresentação do PowerPoint</vt:lpstr>
      <vt:lpstr>Apresentação do PowerPoint</vt:lpstr>
      <vt:lpstr>Apresentação do PowerPoint</vt:lpstr>
      <vt:lpstr> Avaliação dos cursos de graduação</vt:lpstr>
      <vt:lpstr>Apresentação do PowerPoint</vt:lpstr>
      <vt:lpstr>Resolução Normativa n° 01/2017-CEE/MT </vt:lpstr>
      <vt:lpstr>Resolução Normativa n° 01/2017-CEE/MT </vt:lpstr>
      <vt:lpstr>   O MEC torna público e disponível o resultado o Índice Geral de Cursos – IGC, Conceito Preliminar de Curso – CPC e o Conceito Enade por meio do e-MEC.   </vt:lpstr>
      <vt:lpstr>Resolução Normativa n° 01/2017-CEE/MT </vt:lpstr>
      <vt:lpstr>Resolução Normativa n° 03/2016-CEE/MT</vt:lpstr>
      <vt:lpstr>Apresentação do PowerPoint</vt:lpstr>
      <vt:lpstr>Apresentação do PowerPoint</vt:lpstr>
      <vt:lpstr> Instrumento de Avaliação de Cursos de Graduação  </vt:lpstr>
      <vt:lpstr>Novo Instrumento de Avaliação </vt:lpstr>
      <vt:lpstr>As seções do Instrumento de Avaliação </vt:lpstr>
      <vt:lpstr>Conceitos, legendas e seus significados</vt:lpstr>
      <vt:lpstr>A  Lógica do Instrumento de Avaliação* </vt:lpstr>
      <vt:lpstr>Lógica do instrumento </vt:lpstr>
      <vt:lpstr>Lógica do Instrumento</vt:lpstr>
      <vt:lpstr>    Lógica do Instrumento </vt:lpstr>
      <vt:lpstr> Lógica do Instrumento </vt:lpstr>
      <vt:lpstr>   Lógica do Instrumento Fontes de evidências para atribuição de conceitos aos indicadores   </vt:lpstr>
      <vt:lpstr> Análise da dimensão 1: organização didático-pedagógica - Pontos de atenção </vt:lpstr>
      <vt:lpstr> Análise da dimensão 1: organização didático-pedagógica  </vt:lpstr>
      <vt:lpstr>Análise da dimensão 1: organização didático-pedagógica </vt:lpstr>
      <vt:lpstr>Análise da dimensão 2: corpo docente e tutorial - Pontos de atenção </vt:lpstr>
      <vt:lpstr>Análise da dimensão 2: corpo docente e tutorial - Pontos de atenção</vt:lpstr>
      <vt:lpstr>Análise da dimensão 2: corpo docente e tutorial - Pontos de atenção</vt:lpstr>
      <vt:lpstr>  Análise da dimensão 3: infraestrutura - Pontos de atenção </vt:lpstr>
      <vt:lpstr>Análise da dimensão 3: infraestrutura - Pontos de atenção</vt:lpstr>
      <vt:lpstr>Análise da dimensão 3: infraestrutura - Pontos de atenção</vt:lpstr>
      <vt:lpstr>Novo Instrumento de Avaliação - Pontos de atenção </vt:lpstr>
      <vt:lpstr>Novo Instrumento de Avaliação - Pontos de atenção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Pagel</dc:creator>
  <cp:lastModifiedBy>VALDIVINA VILELA BUENO PAGEL</cp:lastModifiedBy>
  <cp:revision>235</cp:revision>
  <cp:lastPrinted>2018-06-27T15:56:40Z</cp:lastPrinted>
  <dcterms:created xsi:type="dcterms:W3CDTF">2018-06-25T12:27:23Z</dcterms:created>
  <dcterms:modified xsi:type="dcterms:W3CDTF">2018-09-11T20:13:38Z</dcterms:modified>
</cp:coreProperties>
</file>